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charts/chart1.xml" ContentType="application/vnd.openxmlformats-officedocument.drawingml.chart+xml"/>
  <Override PartName="/ppt/notesSlides/notesSlide15.xml" ContentType="application/vnd.openxmlformats-officedocument.presentationml.notesSlide+xml"/>
  <Override PartName="/ppt/charts/chart2.xml" ContentType="application/vnd.openxmlformats-officedocument.drawingml.chart+xml"/>
  <Override PartName="/ppt/notesSlides/notesSlide16.xml" ContentType="application/vnd.openxmlformats-officedocument.presentationml.notesSlide+xml"/>
  <Override PartName="/ppt/charts/chart3.xml" ContentType="application/vnd.openxmlformats-officedocument.drawingml.chart+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24" r:id="rId1"/>
  </p:sldMasterIdLst>
  <p:notesMasterIdLst>
    <p:notesMasterId r:id="rId39"/>
  </p:notesMasterIdLst>
  <p:sldIdLst>
    <p:sldId id="257" r:id="rId2"/>
    <p:sldId id="392" r:id="rId3"/>
    <p:sldId id="393" r:id="rId4"/>
    <p:sldId id="394" r:id="rId5"/>
    <p:sldId id="397" r:id="rId6"/>
    <p:sldId id="396" r:id="rId7"/>
    <p:sldId id="395" r:id="rId8"/>
    <p:sldId id="398" r:id="rId9"/>
    <p:sldId id="399" r:id="rId10"/>
    <p:sldId id="400" r:id="rId11"/>
    <p:sldId id="401" r:id="rId12"/>
    <p:sldId id="402" r:id="rId13"/>
    <p:sldId id="403" r:id="rId14"/>
    <p:sldId id="404" r:id="rId15"/>
    <p:sldId id="405" r:id="rId16"/>
    <p:sldId id="406" r:id="rId17"/>
    <p:sldId id="407" r:id="rId18"/>
    <p:sldId id="409" r:id="rId19"/>
    <p:sldId id="408" r:id="rId20"/>
    <p:sldId id="390" r:id="rId21"/>
    <p:sldId id="374" r:id="rId22"/>
    <p:sldId id="376" r:id="rId23"/>
    <p:sldId id="385" r:id="rId24"/>
    <p:sldId id="375" r:id="rId25"/>
    <p:sldId id="377" r:id="rId26"/>
    <p:sldId id="387" r:id="rId27"/>
    <p:sldId id="386" r:id="rId28"/>
    <p:sldId id="378" r:id="rId29"/>
    <p:sldId id="384" r:id="rId30"/>
    <p:sldId id="383" r:id="rId31"/>
    <p:sldId id="382" r:id="rId32"/>
    <p:sldId id="380" r:id="rId33"/>
    <p:sldId id="379" r:id="rId34"/>
    <p:sldId id="381" r:id="rId35"/>
    <p:sldId id="388" r:id="rId36"/>
    <p:sldId id="389" r:id="rId37"/>
    <p:sldId id="391" r:id="rId38"/>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793D81CF-94F2-401A-BA57-92F5A7B2D0C5}" styleName="Medium Style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616DA210-FB5B-4158-B5E0-FEB733F419BA}" styleName="Light Style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0E3FDE45-AF77-4B5C-9715-49D594BDF05E}" styleName="Light Style 1 - Accent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125E5076-3810-47DD-B79F-674D7AD40C01}" styleName="Dark Style 1 - Accent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856" autoAdjust="0"/>
    <p:restoredTop sz="86281" autoAdjust="0"/>
  </p:normalViewPr>
  <p:slideViewPr>
    <p:cSldViewPr>
      <p:cViewPr>
        <p:scale>
          <a:sx n="70" d="100"/>
          <a:sy n="70" d="100"/>
        </p:scale>
        <p:origin x="-1158" y="-4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Excel_Worksheet2.xlsx"/></Relationships>
</file>

<file path=ppt/charts/_rels/chart3.xml.rels><?xml version="1.0" encoding="UTF-8" standalone="yes"?>
<Relationships xmlns="http://schemas.openxmlformats.org/package/2006/relationships"><Relationship Id="rId1" Type="http://schemas.openxmlformats.org/officeDocument/2006/relationships/package" Target="../embeddings/Microsoft_Excel_Worksheet3.xlsx"/></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barChart>
        <c:barDir val="col"/>
        <c:grouping val="clustered"/>
        <c:varyColors val="0"/>
        <c:ser>
          <c:idx val="0"/>
          <c:order val="0"/>
          <c:tx>
            <c:strRef>
              <c:f>Sheet1!$B$1</c:f>
              <c:strCache>
                <c:ptCount val="1"/>
                <c:pt idx="0">
                  <c:v>Agree</c:v>
                </c:pt>
              </c:strCache>
            </c:strRef>
          </c:tx>
          <c:invertIfNegative val="0"/>
          <c:cat>
            <c:strRef>
              <c:f>Sheet1!$A$2:$A$4</c:f>
              <c:strCache>
                <c:ptCount val="3"/>
                <c:pt idx="0">
                  <c:v>Small Farmers (38)</c:v>
                </c:pt>
                <c:pt idx="1">
                  <c:v>Large Farmers (41)</c:v>
                </c:pt>
                <c:pt idx="2">
                  <c:v>Service sector/  community agents (21)</c:v>
                </c:pt>
              </c:strCache>
            </c:strRef>
          </c:cat>
          <c:val>
            <c:numRef>
              <c:f>Sheet1!$B$2:$B$4</c:f>
              <c:numCache>
                <c:formatCode>General</c:formatCode>
                <c:ptCount val="3"/>
                <c:pt idx="0">
                  <c:v>94.7</c:v>
                </c:pt>
                <c:pt idx="1">
                  <c:v>95.1</c:v>
                </c:pt>
                <c:pt idx="2">
                  <c:v>95.2</c:v>
                </c:pt>
              </c:numCache>
            </c:numRef>
          </c:val>
        </c:ser>
        <c:ser>
          <c:idx val="1"/>
          <c:order val="1"/>
          <c:tx>
            <c:strRef>
              <c:f>Sheet1!$C$1</c:f>
              <c:strCache>
                <c:ptCount val="1"/>
                <c:pt idx="0">
                  <c:v>Uncertain/neutral</c:v>
                </c:pt>
              </c:strCache>
            </c:strRef>
          </c:tx>
          <c:invertIfNegative val="0"/>
          <c:cat>
            <c:strRef>
              <c:f>Sheet1!$A$2:$A$4</c:f>
              <c:strCache>
                <c:ptCount val="3"/>
                <c:pt idx="0">
                  <c:v>Small Farmers (38)</c:v>
                </c:pt>
                <c:pt idx="1">
                  <c:v>Large Farmers (41)</c:v>
                </c:pt>
                <c:pt idx="2">
                  <c:v>Service sector/  community agents (21)</c:v>
                </c:pt>
              </c:strCache>
            </c:strRef>
          </c:cat>
          <c:val>
            <c:numRef>
              <c:f>Sheet1!$C$2:$C$4</c:f>
              <c:numCache>
                <c:formatCode>General</c:formatCode>
                <c:ptCount val="3"/>
                <c:pt idx="0">
                  <c:v>5.3</c:v>
                </c:pt>
                <c:pt idx="1">
                  <c:v>2.4</c:v>
                </c:pt>
                <c:pt idx="2">
                  <c:v>0</c:v>
                </c:pt>
              </c:numCache>
            </c:numRef>
          </c:val>
        </c:ser>
        <c:ser>
          <c:idx val="2"/>
          <c:order val="2"/>
          <c:tx>
            <c:strRef>
              <c:f>Sheet1!$D$1</c:f>
              <c:strCache>
                <c:ptCount val="1"/>
                <c:pt idx="0">
                  <c:v>Disagree</c:v>
                </c:pt>
              </c:strCache>
            </c:strRef>
          </c:tx>
          <c:invertIfNegative val="0"/>
          <c:cat>
            <c:strRef>
              <c:f>Sheet1!$A$2:$A$4</c:f>
              <c:strCache>
                <c:ptCount val="3"/>
                <c:pt idx="0">
                  <c:v>Small Farmers (38)</c:v>
                </c:pt>
                <c:pt idx="1">
                  <c:v>Large Farmers (41)</c:v>
                </c:pt>
                <c:pt idx="2">
                  <c:v>Service sector/  community agents (21)</c:v>
                </c:pt>
              </c:strCache>
            </c:strRef>
          </c:cat>
          <c:val>
            <c:numRef>
              <c:f>Sheet1!$D$2:$D$4</c:f>
              <c:numCache>
                <c:formatCode>General</c:formatCode>
                <c:ptCount val="3"/>
                <c:pt idx="0">
                  <c:v>0</c:v>
                </c:pt>
                <c:pt idx="1">
                  <c:v>2.4</c:v>
                </c:pt>
                <c:pt idx="2">
                  <c:v>4.8</c:v>
                </c:pt>
              </c:numCache>
            </c:numRef>
          </c:val>
        </c:ser>
        <c:dLbls>
          <c:showLegendKey val="0"/>
          <c:showVal val="1"/>
          <c:showCatName val="0"/>
          <c:showSerName val="0"/>
          <c:showPercent val="0"/>
          <c:showBubbleSize val="0"/>
        </c:dLbls>
        <c:gapWidth val="75"/>
        <c:axId val="144978304"/>
        <c:axId val="144979840"/>
      </c:barChart>
      <c:catAx>
        <c:axId val="144978304"/>
        <c:scaling>
          <c:orientation val="minMax"/>
        </c:scaling>
        <c:delete val="0"/>
        <c:axPos val="b"/>
        <c:majorTickMark val="none"/>
        <c:minorTickMark val="none"/>
        <c:tickLblPos val="nextTo"/>
        <c:crossAx val="144979840"/>
        <c:crosses val="autoZero"/>
        <c:auto val="1"/>
        <c:lblAlgn val="ctr"/>
        <c:lblOffset val="100"/>
        <c:noMultiLvlLbl val="0"/>
      </c:catAx>
      <c:valAx>
        <c:axId val="144979840"/>
        <c:scaling>
          <c:orientation val="minMax"/>
        </c:scaling>
        <c:delete val="0"/>
        <c:axPos val="l"/>
        <c:numFmt formatCode="General" sourceLinked="1"/>
        <c:majorTickMark val="none"/>
        <c:minorTickMark val="none"/>
        <c:tickLblPos val="nextTo"/>
        <c:crossAx val="144978304"/>
        <c:crosses val="autoZero"/>
        <c:crossBetween val="between"/>
      </c:valAx>
    </c:plotArea>
    <c:legend>
      <c:legendPos val="b"/>
      <c:overlay val="0"/>
    </c:legend>
    <c:plotVisOnly val="1"/>
    <c:dispBlanksAs val="gap"/>
    <c:showDLblsOverMax val="0"/>
  </c:chart>
  <c:txPr>
    <a:bodyPr/>
    <a:lstStyle/>
    <a:p>
      <a:pPr>
        <a:defRPr sz="1800"/>
      </a:pPr>
      <a:endParaRPr lang="en-US"/>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Agree</c:v>
                </c:pt>
              </c:strCache>
            </c:strRef>
          </c:tx>
          <c:invertIfNegative val="0"/>
          <c:cat>
            <c:strRef>
              <c:f>Sheet1!$A$2:$A$4</c:f>
              <c:strCache>
                <c:ptCount val="3"/>
                <c:pt idx="0">
                  <c:v>Small Farmers (38)</c:v>
                </c:pt>
                <c:pt idx="1">
                  <c:v>Large Farmers (41)</c:v>
                </c:pt>
                <c:pt idx="2">
                  <c:v>Service sector/  community agents (21)</c:v>
                </c:pt>
              </c:strCache>
            </c:strRef>
          </c:cat>
          <c:val>
            <c:numRef>
              <c:f>Sheet1!$B$2:$B$4</c:f>
              <c:numCache>
                <c:formatCode>General</c:formatCode>
                <c:ptCount val="3"/>
                <c:pt idx="0">
                  <c:v>55.3</c:v>
                </c:pt>
                <c:pt idx="1">
                  <c:v>39</c:v>
                </c:pt>
                <c:pt idx="2">
                  <c:v>66.7</c:v>
                </c:pt>
              </c:numCache>
            </c:numRef>
          </c:val>
        </c:ser>
        <c:ser>
          <c:idx val="1"/>
          <c:order val="1"/>
          <c:tx>
            <c:strRef>
              <c:f>Sheet1!$C$1</c:f>
              <c:strCache>
                <c:ptCount val="1"/>
                <c:pt idx="0">
                  <c:v>Uncertain/neutral</c:v>
                </c:pt>
              </c:strCache>
            </c:strRef>
          </c:tx>
          <c:invertIfNegative val="0"/>
          <c:cat>
            <c:strRef>
              <c:f>Sheet1!$A$2:$A$4</c:f>
              <c:strCache>
                <c:ptCount val="3"/>
                <c:pt idx="0">
                  <c:v>Small Farmers (38)</c:v>
                </c:pt>
                <c:pt idx="1">
                  <c:v>Large Farmers (41)</c:v>
                </c:pt>
                <c:pt idx="2">
                  <c:v>Service sector/  community agents (21)</c:v>
                </c:pt>
              </c:strCache>
            </c:strRef>
          </c:cat>
          <c:val>
            <c:numRef>
              <c:f>Sheet1!$C$2:$C$4</c:f>
              <c:numCache>
                <c:formatCode>General</c:formatCode>
                <c:ptCount val="3"/>
                <c:pt idx="0">
                  <c:v>23.7</c:v>
                </c:pt>
                <c:pt idx="1">
                  <c:v>22</c:v>
                </c:pt>
                <c:pt idx="2">
                  <c:v>14.3</c:v>
                </c:pt>
              </c:numCache>
            </c:numRef>
          </c:val>
        </c:ser>
        <c:ser>
          <c:idx val="2"/>
          <c:order val="2"/>
          <c:tx>
            <c:strRef>
              <c:f>Sheet1!$D$1</c:f>
              <c:strCache>
                <c:ptCount val="1"/>
                <c:pt idx="0">
                  <c:v>Disagree</c:v>
                </c:pt>
              </c:strCache>
            </c:strRef>
          </c:tx>
          <c:invertIfNegative val="0"/>
          <c:cat>
            <c:strRef>
              <c:f>Sheet1!$A$2:$A$4</c:f>
              <c:strCache>
                <c:ptCount val="3"/>
                <c:pt idx="0">
                  <c:v>Small Farmers (38)</c:v>
                </c:pt>
                <c:pt idx="1">
                  <c:v>Large Farmers (41)</c:v>
                </c:pt>
                <c:pt idx="2">
                  <c:v>Service sector/  community agents (21)</c:v>
                </c:pt>
              </c:strCache>
            </c:strRef>
          </c:cat>
          <c:val>
            <c:numRef>
              <c:f>Sheet1!$D$2:$D$4</c:f>
              <c:numCache>
                <c:formatCode>General</c:formatCode>
                <c:ptCount val="3"/>
                <c:pt idx="0">
                  <c:v>21.1</c:v>
                </c:pt>
                <c:pt idx="1">
                  <c:v>39</c:v>
                </c:pt>
                <c:pt idx="2">
                  <c:v>19</c:v>
                </c:pt>
              </c:numCache>
            </c:numRef>
          </c:val>
        </c:ser>
        <c:dLbls>
          <c:showLegendKey val="0"/>
          <c:showVal val="1"/>
          <c:showCatName val="0"/>
          <c:showSerName val="0"/>
          <c:showPercent val="0"/>
          <c:showBubbleSize val="0"/>
        </c:dLbls>
        <c:gapWidth val="75"/>
        <c:axId val="145730176"/>
        <c:axId val="145744256"/>
      </c:barChart>
      <c:catAx>
        <c:axId val="145730176"/>
        <c:scaling>
          <c:orientation val="minMax"/>
        </c:scaling>
        <c:delete val="0"/>
        <c:axPos val="b"/>
        <c:majorTickMark val="none"/>
        <c:minorTickMark val="none"/>
        <c:tickLblPos val="nextTo"/>
        <c:crossAx val="145744256"/>
        <c:crosses val="autoZero"/>
        <c:auto val="1"/>
        <c:lblAlgn val="ctr"/>
        <c:lblOffset val="100"/>
        <c:noMultiLvlLbl val="0"/>
      </c:catAx>
      <c:valAx>
        <c:axId val="145744256"/>
        <c:scaling>
          <c:orientation val="minMax"/>
        </c:scaling>
        <c:delete val="0"/>
        <c:axPos val="l"/>
        <c:numFmt formatCode="General" sourceLinked="1"/>
        <c:majorTickMark val="none"/>
        <c:minorTickMark val="none"/>
        <c:tickLblPos val="nextTo"/>
        <c:crossAx val="145730176"/>
        <c:crosses val="autoZero"/>
        <c:crossBetween val="between"/>
      </c:valAx>
    </c:plotArea>
    <c:legend>
      <c:legendPos val="b"/>
      <c:overlay val="0"/>
    </c:legend>
    <c:plotVisOnly val="1"/>
    <c:dispBlanksAs val="gap"/>
    <c:showDLblsOverMax val="0"/>
  </c:chart>
  <c:txPr>
    <a:bodyPr/>
    <a:lstStyle/>
    <a:p>
      <a:pPr>
        <a:defRPr sz="1800"/>
      </a:pPr>
      <a:endParaRPr lang="en-US"/>
    </a:p>
  </c:tx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barChart>
        <c:barDir val="col"/>
        <c:grouping val="clustered"/>
        <c:varyColors val="0"/>
        <c:ser>
          <c:idx val="0"/>
          <c:order val="0"/>
          <c:tx>
            <c:strRef>
              <c:f>Sheet1!$B$1</c:f>
              <c:strCache>
                <c:ptCount val="1"/>
                <c:pt idx="0">
                  <c:v>Agree</c:v>
                </c:pt>
              </c:strCache>
            </c:strRef>
          </c:tx>
          <c:invertIfNegative val="0"/>
          <c:cat>
            <c:strRef>
              <c:f>Sheet1!$A$2:$A$4</c:f>
              <c:strCache>
                <c:ptCount val="3"/>
                <c:pt idx="0">
                  <c:v>Small Farmers (38)</c:v>
                </c:pt>
                <c:pt idx="1">
                  <c:v>Large Farmers (41)</c:v>
                </c:pt>
                <c:pt idx="2">
                  <c:v>Service sector/  community agents (21)</c:v>
                </c:pt>
              </c:strCache>
            </c:strRef>
          </c:cat>
          <c:val>
            <c:numRef>
              <c:f>Sheet1!$B$2:$B$4</c:f>
              <c:numCache>
                <c:formatCode>General</c:formatCode>
                <c:ptCount val="3"/>
                <c:pt idx="0">
                  <c:v>55.3</c:v>
                </c:pt>
                <c:pt idx="1">
                  <c:v>43.9</c:v>
                </c:pt>
                <c:pt idx="2">
                  <c:v>61.9</c:v>
                </c:pt>
              </c:numCache>
            </c:numRef>
          </c:val>
        </c:ser>
        <c:ser>
          <c:idx val="1"/>
          <c:order val="1"/>
          <c:tx>
            <c:strRef>
              <c:f>Sheet1!$C$1</c:f>
              <c:strCache>
                <c:ptCount val="1"/>
                <c:pt idx="0">
                  <c:v>Uncertain/neutral</c:v>
                </c:pt>
              </c:strCache>
            </c:strRef>
          </c:tx>
          <c:invertIfNegative val="0"/>
          <c:cat>
            <c:strRef>
              <c:f>Sheet1!$A$2:$A$4</c:f>
              <c:strCache>
                <c:ptCount val="3"/>
                <c:pt idx="0">
                  <c:v>Small Farmers (38)</c:v>
                </c:pt>
                <c:pt idx="1">
                  <c:v>Large Farmers (41)</c:v>
                </c:pt>
                <c:pt idx="2">
                  <c:v>Service sector/  community agents (21)</c:v>
                </c:pt>
              </c:strCache>
            </c:strRef>
          </c:cat>
          <c:val>
            <c:numRef>
              <c:f>Sheet1!$C$2:$C$4</c:f>
              <c:numCache>
                <c:formatCode>General</c:formatCode>
                <c:ptCount val="3"/>
                <c:pt idx="0">
                  <c:v>13.2</c:v>
                </c:pt>
                <c:pt idx="1">
                  <c:v>14.6</c:v>
                </c:pt>
                <c:pt idx="2">
                  <c:v>4.8</c:v>
                </c:pt>
              </c:numCache>
            </c:numRef>
          </c:val>
        </c:ser>
        <c:ser>
          <c:idx val="2"/>
          <c:order val="2"/>
          <c:tx>
            <c:strRef>
              <c:f>Sheet1!$D$1</c:f>
              <c:strCache>
                <c:ptCount val="1"/>
                <c:pt idx="0">
                  <c:v>Disagree</c:v>
                </c:pt>
              </c:strCache>
            </c:strRef>
          </c:tx>
          <c:invertIfNegative val="0"/>
          <c:cat>
            <c:strRef>
              <c:f>Sheet1!$A$2:$A$4</c:f>
              <c:strCache>
                <c:ptCount val="3"/>
                <c:pt idx="0">
                  <c:v>Small Farmers (38)</c:v>
                </c:pt>
                <c:pt idx="1">
                  <c:v>Large Farmers (41)</c:v>
                </c:pt>
                <c:pt idx="2">
                  <c:v>Service sector/  community agents (21)</c:v>
                </c:pt>
              </c:strCache>
            </c:strRef>
          </c:cat>
          <c:val>
            <c:numRef>
              <c:f>Sheet1!$D$2:$D$4</c:f>
              <c:numCache>
                <c:formatCode>General</c:formatCode>
                <c:ptCount val="3"/>
                <c:pt idx="0">
                  <c:v>31.6</c:v>
                </c:pt>
                <c:pt idx="1">
                  <c:v>41.5</c:v>
                </c:pt>
                <c:pt idx="2">
                  <c:v>33.299999999999997</c:v>
                </c:pt>
              </c:numCache>
            </c:numRef>
          </c:val>
        </c:ser>
        <c:dLbls>
          <c:showLegendKey val="0"/>
          <c:showVal val="1"/>
          <c:showCatName val="0"/>
          <c:showSerName val="0"/>
          <c:showPercent val="0"/>
          <c:showBubbleSize val="0"/>
        </c:dLbls>
        <c:gapWidth val="75"/>
        <c:axId val="157656192"/>
        <c:axId val="157657728"/>
      </c:barChart>
      <c:catAx>
        <c:axId val="157656192"/>
        <c:scaling>
          <c:orientation val="minMax"/>
        </c:scaling>
        <c:delete val="0"/>
        <c:axPos val="b"/>
        <c:majorTickMark val="none"/>
        <c:minorTickMark val="none"/>
        <c:tickLblPos val="nextTo"/>
        <c:crossAx val="157657728"/>
        <c:crosses val="autoZero"/>
        <c:auto val="1"/>
        <c:lblAlgn val="ctr"/>
        <c:lblOffset val="100"/>
        <c:noMultiLvlLbl val="0"/>
      </c:catAx>
      <c:valAx>
        <c:axId val="157657728"/>
        <c:scaling>
          <c:orientation val="minMax"/>
        </c:scaling>
        <c:delete val="0"/>
        <c:axPos val="l"/>
        <c:numFmt formatCode="General" sourceLinked="1"/>
        <c:majorTickMark val="none"/>
        <c:minorTickMark val="none"/>
        <c:tickLblPos val="nextTo"/>
        <c:crossAx val="157656192"/>
        <c:crosses val="autoZero"/>
        <c:crossBetween val="between"/>
      </c:valAx>
    </c:plotArea>
    <c:legend>
      <c:legendPos val="b"/>
      <c:overlay val="0"/>
    </c:legend>
    <c:plotVisOnly val="1"/>
    <c:dispBlanksAs val="gap"/>
    <c:showDLblsOverMax val="0"/>
  </c:chart>
  <c:txPr>
    <a:bodyPr/>
    <a:lstStyle/>
    <a:p>
      <a:pPr>
        <a:defRPr sz="1800"/>
      </a:pPr>
      <a:endParaRPr lang="en-US"/>
    </a:p>
  </c:txPr>
  <c:externalData r:id="rId1">
    <c:autoUpdate val="0"/>
  </c:externalData>
</c:chartSpac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7174F1DE-5DC8-4F13-A6A7-F4704086E994}" type="datetimeFigureOut">
              <a:rPr lang="en-US" smtClean="0"/>
              <a:t>2/24/2012</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52A3B77C-96FD-4A74-B4E7-A2A97E64A695}" type="slidenum">
              <a:rPr lang="en-US" smtClean="0"/>
              <a:t>‹#›</a:t>
            </a:fld>
            <a:endParaRPr lang="en-US"/>
          </a:p>
        </p:txBody>
      </p:sp>
    </p:spTree>
    <p:extLst>
      <p:ext uri="{BB962C8B-B14F-4D97-AF65-F5344CB8AC3E}">
        <p14:creationId xmlns:p14="http://schemas.microsoft.com/office/powerpoint/2010/main" val="394145113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Thank you for</a:t>
            </a:r>
            <a:r>
              <a:rPr lang="en-US" baseline="0" dirty="0" smtClean="0"/>
              <a:t> being here, I am excited to share with you the results of our study on networks for CA</a:t>
            </a:r>
            <a:endParaRPr lang="en-US" dirty="0"/>
          </a:p>
        </p:txBody>
      </p:sp>
      <p:sp>
        <p:nvSpPr>
          <p:cNvPr id="4" name="Slide Number Placeholder 3"/>
          <p:cNvSpPr>
            <a:spLocks noGrp="1"/>
          </p:cNvSpPr>
          <p:nvPr>
            <p:ph type="sldNum" sz="quarter" idx="10"/>
          </p:nvPr>
        </p:nvSpPr>
        <p:spPr/>
        <p:txBody>
          <a:bodyPr/>
          <a:lstStyle/>
          <a:p>
            <a:fld id="{52A3B77C-96FD-4A74-B4E7-A2A97E64A695}" type="slidenum">
              <a:rPr lang="en-US" smtClean="0"/>
              <a:t>1</a:t>
            </a:fld>
            <a:endParaRPr lang="en-US"/>
          </a:p>
        </p:txBody>
      </p:sp>
    </p:spTree>
    <p:extLst>
      <p:ext uri="{BB962C8B-B14F-4D97-AF65-F5344CB8AC3E}">
        <p14:creationId xmlns:p14="http://schemas.microsoft.com/office/powerpoint/2010/main" val="120165658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err="1" smtClean="0"/>
              <a:t>Mto</a:t>
            </a:r>
            <a:r>
              <a:rPr lang="en-US" baseline="0" dirty="0" smtClean="0"/>
              <a:t> </a:t>
            </a:r>
            <a:r>
              <a:rPr lang="en-US" baseline="0" dirty="0" err="1" smtClean="0"/>
              <a:t>kwa</a:t>
            </a:r>
            <a:r>
              <a:rPr lang="en-US" baseline="0" dirty="0" smtClean="0"/>
              <a:t> resources == </a:t>
            </a:r>
            <a:r>
              <a:rPr lang="en-US" baseline="0" dirty="0" err="1" smtClean="0"/>
              <a:t>mbolea</a:t>
            </a:r>
            <a:r>
              <a:rPr lang="en-US" baseline="0" dirty="0" smtClean="0"/>
              <a:t>, </a:t>
            </a:r>
            <a:r>
              <a:rPr lang="en-US" baseline="0" dirty="0" err="1" smtClean="0"/>
              <a:t>mbegu</a:t>
            </a:r>
            <a:r>
              <a:rPr lang="en-US" baseline="0" dirty="0" smtClean="0"/>
              <a:t>, pesticide/herbicide, </a:t>
            </a:r>
            <a:r>
              <a:rPr lang="en-US" baseline="0" dirty="0" err="1" smtClean="0"/>
              <a:t>kulima</a:t>
            </a:r>
            <a:r>
              <a:rPr lang="en-US" baseline="0" dirty="0" smtClean="0"/>
              <a:t> </a:t>
            </a:r>
          </a:p>
          <a:p>
            <a:r>
              <a:rPr lang="en-US" baseline="0" dirty="0" smtClean="0"/>
              <a:t>Information </a:t>
            </a:r>
            <a:r>
              <a:rPr lang="en-US" baseline="0" dirty="0" err="1" smtClean="0"/>
              <a:t>kwa</a:t>
            </a:r>
            <a:r>
              <a:rPr lang="en-US" baseline="0" dirty="0" smtClean="0"/>
              <a:t> </a:t>
            </a:r>
            <a:r>
              <a:rPr lang="en-US" baseline="0" dirty="0" err="1" smtClean="0"/>
              <a:t>kulimo</a:t>
            </a:r>
            <a:r>
              <a:rPr lang="en-US" baseline="0" dirty="0" smtClean="0"/>
              <a:t> =</a:t>
            </a:r>
            <a:endParaRPr lang="en-US" dirty="0"/>
          </a:p>
        </p:txBody>
      </p:sp>
      <p:sp>
        <p:nvSpPr>
          <p:cNvPr id="4" name="Slide Number Placeholder 3"/>
          <p:cNvSpPr>
            <a:spLocks noGrp="1"/>
          </p:cNvSpPr>
          <p:nvPr>
            <p:ph type="sldNum" sz="quarter" idx="10"/>
          </p:nvPr>
        </p:nvSpPr>
        <p:spPr/>
        <p:txBody>
          <a:bodyPr/>
          <a:lstStyle/>
          <a:p>
            <a:fld id="{52A3B77C-96FD-4A74-B4E7-A2A97E64A695}" type="slidenum">
              <a:rPr lang="en-US" smtClean="0"/>
              <a:t>22</a:t>
            </a:fld>
            <a:endParaRPr lang="en-US"/>
          </a:p>
        </p:txBody>
      </p:sp>
    </p:spTree>
    <p:extLst>
      <p:ext uri="{BB962C8B-B14F-4D97-AF65-F5344CB8AC3E}">
        <p14:creationId xmlns:p14="http://schemas.microsoft.com/office/powerpoint/2010/main" val="329187757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Describe</a:t>
            </a:r>
            <a:r>
              <a:rPr lang="en-US" baseline="0" dirty="0" smtClean="0"/>
              <a:t> top resource contacts</a:t>
            </a:r>
            <a:endParaRPr lang="en-US" dirty="0"/>
          </a:p>
        </p:txBody>
      </p:sp>
      <p:sp>
        <p:nvSpPr>
          <p:cNvPr id="4" name="Slide Number Placeholder 3"/>
          <p:cNvSpPr>
            <a:spLocks noGrp="1"/>
          </p:cNvSpPr>
          <p:nvPr>
            <p:ph type="sldNum" sz="quarter" idx="10"/>
          </p:nvPr>
        </p:nvSpPr>
        <p:spPr/>
        <p:txBody>
          <a:bodyPr/>
          <a:lstStyle/>
          <a:p>
            <a:fld id="{52A3B77C-96FD-4A74-B4E7-A2A97E64A695}" type="slidenum">
              <a:rPr lang="en-US" smtClean="0"/>
              <a:t>23</a:t>
            </a:fld>
            <a:endParaRPr lang="en-US"/>
          </a:p>
        </p:txBody>
      </p:sp>
    </p:spTree>
    <p:extLst>
      <p:ext uri="{BB962C8B-B14F-4D97-AF65-F5344CB8AC3E}">
        <p14:creationId xmlns:p14="http://schemas.microsoft.com/office/powerpoint/2010/main" val="215705375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-Importance</a:t>
            </a:r>
            <a:r>
              <a:rPr lang="en-US" baseline="0" dirty="0" smtClean="0"/>
              <a:t> of local actors advising on CA. Most frequently reported persons in the network are those who are close to where people live</a:t>
            </a:r>
            <a:endParaRPr lang="en-US" dirty="0"/>
          </a:p>
        </p:txBody>
      </p:sp>
      <p:sp>
        <p:nvSpPr>
          <p:cNvPr id="4" name="Slide Number Placeholder 3"/>
          <p:cNvSpPr>
            <a:spLocks noGrp="1"/>
          </p:cNvSpPr>
          <p:nvPr>
            <p:ph type="sldNum" sz="quarter" idx="10"/>
          </p:nvPr>
        </p:nvSpPr>
        <p:spPr/>
        <p:txBody>
          <a:bodyPr/>
          <a:lstStyle/>
          <a:p>
            <a:fld id="{52A3B77C-96FD-4A74-B4E7-A2A97E64A695}" type="slidenum">
              <a:rPr lang="en-US" smtClean="0"/>
              <a:t>24</a:t>
            </a:fld>
            <a:endParaRPr lang="en-US"/>
          </a:p>
        </p:txBody>
      </p:sp>
    </p:spTree>
    <p:extLst>
      <p:ext uri="{BB962C8B-B14F-4D97-AF65-F5344CB8AC3E}">
        <p14:creationId xmlns:p14="http://schemas.microsoft.com/office/powerpoint/2010/main" val="231977155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Refer to the brochure to</a:t>
            </a:r>
            <a:r>
              <a:rPr lang="en-US" baseline="0" dirty="0" smtClean="0"/>
              <a:t> explain the network centralities. </a:t>
            </a:r>
            <a:endParaRPr lang="en-US" dirty="0"/>
          </a:p>
        </p:txBody>
      </p:sp>
      <p:sp>
        <p:nvSpPr>
          <p:cNvPr id="4" name="Slide Number Placeholder 3"/>
          <p:cNvSpPr>
            <a:spLocks noGrp="1"/>
          </p:cNvSpPr>
          <p:nvPr>
            <p:ph type="sldNum" sz="quarter" idx="10"/>
          </p:nvPr>
        </p:nvSpPr>
        <p:spPr/>
        <p:txBody>
          <a:bodyPr/>
          <a:lstStyle/>
          <a:p>
            <a:fld id="{52A3B77C-96FD-4A74-B4E7-A2A97E64A695}" type="slidenum">
              <a:rPr lang="en-US" smtClean="0"/>
              <a:t>25</a:t>
            </a:fld>
            <a:endParaRPr lang="en-US"/>
          </a:p>
        </p:txBody>
      </p:sp>
    </p:spTree>
    <p:extLst>
      <p:ext uri="{BB962C8B-B14F-4D97-AF65-F5344CB8AC3E}">
        <p14:creationId xmlns:p14="http://schemas.microsoft.com/office/powerpoint/2010/main" val="390472847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2A3B77C-96FD-4A74-B4E7-A2A97E64A695}" type="slidenum">
              <a:rPr lang="en-US" smtClean="0"/>
              <a:t>29</a:t>
            </a:fld>
            <a:endParaRPr lang="en-US"/>
          </a:p>
        </p:txBody>
      </p:sp>
    </p:spTree>
    <p:extLst>
      <p:ext uri="{BB962C8B-B14F-4D97-AF65-F5344CB8AC3E}">
        <p14:creationId xmlns:p14="http://schemas.microsoft.com/office/powerpoint/2010/main" val="235643559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Farmers have</a:t>
            </a:r>
            <a:r>
              <a:rPr lang="en-US" baseline="0" dirty="0" smtClean="0"/>
              <a:t> well formed opinions. </a:t>
            </a:r>
            <a:r>
              <a:rPr lang="en-US" baseline="0" dirty="0" err="1" smtClean="0"/>
              <a:t>Lakini</a:t>
            </a:r>
            <a:r>
              <a:rPr lang="en-US" baseline="0" dirty="0" smtClean="0"/>
              <a:t>, </a:t>
            </a:r>
            <a:r>
              <a:rPr lang="en-US" baseline="0" dirty="0" err="1" smtClean="0"/>
              <a:t>mkulima</a:t>
            </a:r>
            <a:r>
              <a:rPr lang="en-US" baseline="0" dirty="0" smtClean="0"/>
              <a:t> </a:t>
            </a:r>
            <a:r>
              <a:rPr lang="en-US" baseline="0" dirty="0" err="1" smtClean="0"/>
              <a:t>mdogo</a:t>
            </a:r>
            <a:r>
              <a:rPr lang="en-US" baseline="0" dirty="0" smtClean="0"/>
              <a:t> </a:t>
            </a:r>
            <a:r>
              <a:rPr lang="en-US" baseline="0" dirty="0" err="1" smtClean="0"/>
              <a:t>amini</a:t>
            </a:r>
            <a:r>
              <a:rPr lang="en-US" baseline="0" dirty="0" smtClean="0"/>
              <a:t> </a:t>
            </a:r>
            <a:r>
              <a:rPr lang="en-US" baseline="0" dirty="0" err="1" smtClean="0"/>
              <a:t>qwa</a:t>
            </a:r>
            <a:r>
              <a:rPr lang="en-US" baseline="0" dirty="0" smtClean="0"/>
              <a:t> maintaining a permanent cover over the </a:t>
            </a:r>
            <a:r>
              <a:rPr lang="en-US" baseline="0" dirty="0" err="1" smtClean="0"/>
              <a:t>undongo</a:t>
            </a:r>
            <a:r>
              <a:rPr lang="en-US" baseline="0" dirty="0" smtClean="0"/>
              <a:t>. </a:t>
            </a:r>
            <a:r>
              <a:rPr lang="en-US" baseline="0" dirty="0" err="1" smtClean="0"/>
              <a:t>Mkulima</a:t>
            </a:r>
            <a:r>
              <a:rPr lang="en-US" baseline="0" dirty="0" smtClean="0"/>
              <a:t> </a:t>
            </a:r>
            <a:r>
              <a:rPr lang="en-US" baseline="0" dirty="0" err="1" smtClean="0"/>
              <a:t>mkubwa</a:t>
            </a:r>
            <a:r>
              <a:rPr lang="en-US" baseline="0" dirty="0" smtClean="0"/>
              <a:t> </a:t>
            </a:r>
            <a:r>
              <a:rPr lang="en-US" baseline="0" dirty="0" err="1" smtClean="0"/>
              <a:t>amini</a:t>
            </a:r>
            <a:r>
              <a:rPr lang="en-US" baseline="0" dirty="0" smtClean="0"/>
              <a:t> </a:t>
            </a:r>
            <a:r>
              <a:rPr lang="en-US" baseline="0" dirty="0" err="1" smtClean="0"/>
              <a:t>ya</a:t>
            </a:r>
            <a:r>
              <a:rPr lang="en-US" baseline="0" dirty="0" smtClean="0"/>
              <a:t> </a:t>
            </a:r>
            <a:r>
              <a:rPr lang="en-US" baseline="0" dirty="0" err="1" smtClean="0"/>
              <a:t>hivi</a:t>
            </a:r>
            <a:r>
              <a:rPr lang="en-US" baseline="0" dirty="0" smtClean="0"/>
              <a:t> </a:t>
            </a:r>
            <a:r>
              <a:rPr lang="en-US" baseline="0" dirty="0" err="1" smtClean="0"/>
              <a:t>hivi</a:t>
            </a:r>
            <a:r>
              <a:rPr lang="en-US" baseline="0" dirty="0" smtClean="0"/>
              <a:t>. Na </a:t>
            </a:r>
            <a:r>
              <a:rPr lang="en-US" baseline="0" dirty="0" err="1" smtClean="0"/>
              <a:t>hapana</a:t>
            </a:r>
            <a:r>
              <a:rPr lang="en-US" baseline="0" dirty="0" smtClean="0"/>
              <a:t> </a:t>
            </a:r>
            <a:r>
              <a:rPr lang="en-US" baseline="0" dirty="0" err="1" smtClean="0"/>
              <a:t>mkulima</a:t>
            </a:r>
            <a:r>
              <a:rPr lang="en-US" baseline="0" dirty="0" smtClean="0"/>
              <a:t>, service sector or community agents </a:t>
            </a:r>
            <a:r>
              <a:rPr lang="en-US" baseline="0" dirty="0" err="1" smtClean="0"/>
              <a:t>amini</a:t>
            </a:r>
            <a:r>
              <a:rPr lang="en-US" baseline="0" dirty="0" smtClean="0"/>
              <a:t> </a:t>
            </a:r>
            <a:r>
              <a:rPr lang="en-US" baseline="0" dirty="0" err="1" smtClean="0"/>
              <a:t>kwa</a:t>
            </a:r>
            <a:r>
              <a:rPr lang="en-US" baseline="0" dirty="0" smtClean="0"/>
              <a:t> </a:t>
            </a:r>
            <a:r>
              <a:rPr lang="en-US" baseline="0" dirty="0" err="1" smtClean="0"/>
              <a:t>undongo</a:t>
            </a:r>
            <a:r>
              <a:rPr lang="en-US" baseline="0" dirty="0" smtClean="0"/>
              <a:t> </a:t>
            </a:r>
            <a:r>
              <a:rPr lang="en-US" baseline="0" dirty="0" err="1" smtClean="0"/>
              <a:t>mzuri</a:t>
            </a:r>
            <a:r>
              <a:rPr lang="en-US" baseline="0" dirty="0" smtClean="0"/>
              <a:t> </a:t>
            </a:r>
            <a:r>
              <a:rPr lang="en-US" baseline="0" dirty="0" err="1" smtClean="0"/>
              <a:t>sana</a:t>
            </a:r>
            <a:r>
              <a:rPr lang="en-US" baseline="0" dirty="0" smtClean="0"/>
              <a:t> </a:t>
            </a:r>
            <a:r>
              <a:rPr lang="en-US" baseline="0" dirty="0" err="1" smtClean="0"/>
              <a:t>lakini</a:t>
            </a:r>
            <a:r>
              <a:rPr lang="en-US" baseline="0" dirty="0" smtClean="0"/>
              <a:t> </a:t>
            </a:r>
            <a:r>
              <a:rPr lang="en-US" baseline="0" dirty="0" err="1" smtClean="0"/>
              <a:t>kidigo</a:t>
            </a:r>
            <a:r>
              <a:rPr lang="en-US" baseline="0" dirty="0" smtClean="0"/>
              <a:t> </a:t>
            </a:r>
            <a:r>
              <a:rPr lang="en-US" baseline="0" dirty="0" err="1" smtClean="0"/>
              <a:t>amini</a:t>
            </a:r>
            <a:r>
              <a:rPr lang="en-US" baseline="0" dirty="0" smtClean="0"/>
              <a:t> </a:t>
            </a:r>
            <a:r>
              <a:rPr lang="en-US" baseline="0" dirty="0" err="1" smtClean="0"/>
              <a:t>si</a:t>
            </a:r>
            <a:r>
              <a:rPr lang="en-US" baseline="0" dirty="0" smtClean="0"/>
              <a:t> </a:t>
            </a:r>
            <a:r>
              <a:rPr lang="en-US" baseline="0" dirty="0" err="1" smtClean="0"/>
              <a:t>vizuri</a:t>
            </a:r>
            <a:r>
              <a:rPr lang="en-US" baseline="0" dirty="0" smtClean="0"/>
              <a:t> </a:t>
            </a:r>
            <a:r>
              <a:rPr lang="en-US" baseline="0" dirty="0" err="1" smtClean="0"/>
              <a:t>sana</a:t>
            </a:r>
            <a:r>
              <a:rPr lang="en-US" baseline="0" dirty="0" smtClean="0"/>
              <a:t>. </a:t>
            </a:r>
            <a:r>
              <a:rPr lang="en-US" baseline="0" dirty="0" err="1" smtClean="0"/>
              <a:t>Kwa</a:t>
            </a:r>
            <a:r>
              <a:rPr lang="en-US" baseline="0" dirty="0" smtClean="0"/>
              <a:t> </a:t>
            </a:r>
            <a:r>
              <a:rPr lang="en-US" baseline="0" dirty="0" err="1" smtClean="0"/>
              <a:t>sababu</a:t>
            </a:r>
            <a:r>
              <a:rPr lang="en-US" baseline="0" dirty="0" smtClean="0"/>
              <a:t>?</a:t>
            </a:r>
            <a:endParaRPr lang="en-US" dirty="0"/>
          </a:p>
        </p:txBody>
      </p:sp>
      <p:sp>
        <p:nvSpPr>
          <p:cNvPr id="4" name="Slide Number Placeholder 3"/>
          <p:cNvSpPr>
            <a:spLocks noGrp="1"/>
          </p:cNvSpPr>
          <p:nvPr>
            <p:ph type="sldNum" sz="quarter" idx="10"/>
          </p:nvPr>
        </p:nvSpPr>
        <p:spPr/>
        <p:txBody>
          <a:bodyPr/>
          <a:lstStyle/>
          <a:p>
            <a:fld id="{52A3B77C-96FD-4A74-B4E7-A2A97E64A695}" type="slidenum">
              <a:rPr lang="en-US" smtClean="0"/>
              <a:t>30</a:t>
            </a:fld>
            <a:endParaRPr lang="en-US"/>
          </a:p>
        </p:txBody>
      </p:sp>
    </p:spTree>
    <p:extLst>
      <p:ext uri="{BB962C8B-B14F-4D97-AF65-F5344CB8AC3E}">
        <p14:creationId xmlns:p14="http://schemas.microsoft.com/office/powerpoint/2010/main" val="311096843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err="1" smtClean="0"/>
              <a:t>Kulima</a:t>
            </a:r>
            <a:r>
              <a:rPr lang="en-US" dirty="0" smtClean="0"/>
              <a:t> </a:t>
            </a:r>
            <a:r>
              <a:rPr lang="en-US" dirty="0" err="1" smtClean="0"/>
              <a:t>inasababisha</a:t>
            </a:r>
            <a:r>
              <a:rPr lang="en-US" dirty="0" smtClean="0"/>
              <a:t> </a:t>
            </a:r>
            <a:r>
              <a:rPr lang="en-US" dirty="0" err="1" smtClean="0"/>
              <a:t>mnyonyoko</a:t>
            </a:r>
            <a:r>
              <a:rPr lang="en-US" dirty="0" smtClean="0"/>
              <a:t> </a:t>
            </a:r>
            <a:r>
              <a:rPr lang="en-US" dirty="0" err="1" smtClean="0"/>
              <a:t>wa</a:t>
            </a:r>
            <a:r>
              <a:rPr lang="en-US" dirty="0" smtClean="0"/>
              <a:t> </a:t>
            </a:r>
            <a:r>
              <a:rPr lang="en-US" dirty="0" err="1" smtClean="0"/>
              <a:t>undongo</a:t>
            </a:r>
            <a:r>
              <a:rPr lang="en-US" baseline="0" dirty="0" smtClean="0"/>
              <a:t>. </a:t>
            </a:r>
            <a:r>
              <a:rPr lang="en-US" baseline="0" dirty="0" err="1" smtClean="0"/>
              <a:t>Sasa</a:t>
            </a:r>
            <a:r>
              <a:rPr lang="en-US" baseline="0" dirty="0" smtClean="0"/>
              <a:t>, </a:t>
            </a:r>
            <a:r>
              <a:rPr lang="en-US" baseline="0" dirty="0" err="1" smtClean="0"/>
              <a:t>mkulima</a:t>
            </a:r>
            <a:r>
              <a:rPr lang="en-US" baseline="0" dirty="0" smtClean="0"/>
              <a:t> </a:t>
            </a:r>
            <a:r>
              <a:rPr lang="en-US" baseline="0" dirty="0" err="1" smtClean="0"/>
              <a:t>mdogo</a:t>
            </a:r>
            <a:r>
              <a:rPr lang="en-US" baseline="0" dirty="0" smtClean="0"/>
              <a:t> </a:t>
            </a:r>
            <a:r>
              <a:rPr lang="en-US" baseline="0" dirty="0" err="1" smtClean="0"/>
              <a:t>na</a:t>
            </a:r>
            <a:r>
              <a:rPr lang="en-US" baseline="0" dirty="0" smtClean="0"/>
              <a:t> non farmers, </a:t>
            </a:r>
            <a:r>
              <a:rPr lang="en-US" baseline="0" dirty="0" err="1" smtClean="0"/>
              <a:t>hapana</a:t>
            </a:r>
            <a:r>
              <a:rPr lang="en-US" baseline="0" dirty="0" smtClean="0"/>
              <a:t> </a:t>
            </a:r>
            <a:r>
              <a:rPr lang="en-US" baseline="0" dirty="0" err="1" smtClean="0"/>
              <a:t>mkulima</a:t>
            </a:r>
            <a:r>
              <a:rPr lang="en-US" baseline="0" dirty="0" smtClean="0"/>
              <a:t> </a:t>
            </a:r>
            <a:r>
              <a:rPr lang="en-US" baseline="0" dirty="0" err="1" smtClean="0"/>
              <a:t>amini</a:t>
            </a:r>
            <a:r>
              <a:rPr lang="en-US" baseline="0" dirty="0" smtClean="0"/>
              <a:t> </a:t>
            </a:r>
            <a:r>
              <a:rPr lang="en-US" baseline="0" dirty="0" err="1" smtClean="0"/>
              <a:t>ya</a:t>
            </a:r>
            <a:r>
              <a:rPr lang="en-US" baseline="0" dirty="0" smtClean="0"/>
              <a:t> </a:t>
            </a:r>
            <a:r>
              <a:rPr lang="en-US" baseline="0" dirty="0" err="1" smtClean="0"/>
              <a:t>kulima</a:t>
            </a:r>
            <a:r>
              <a:rPr lang="en-US" baseline="0" dirty="0" smtClean="0"/>
              <a:t> </a:t>
            </a:r>
            <a:r>
              <a:rPr lang="en-US" baseline="0" dirty="0" err="1" smtClean="0"/>
              <a:t>inasababisha</a:t>
            </a:r>
            <a:r>
              <a:rPr lang="en-US" baseline="0" dirty="0" smtClean="0"/>
              <a:t> </a:t>
            </a:r>
            <a:r>
              <a:rPr lang="en-US" baseline="0" dirty="0" err="1" smtClean="0"/>
              <a:t>mnyonyoko</a:t>
            </a:r>
            <a:r>
              <a:rPr lang="en-US" baseline="0" dirty="0" smtClean="0"/>
              <a:t> </a:t>
            </a:r>
            <a:r>
              <a:rPr lang="en-US" baseline="0" dirty="0" err="1" smtClean="0"/>
              <a:t>wa</a:t>
            </a:r>
            <a:r>
              <a:rPr lang="en-US" baseline="0" dirty="0" smtClean="0"/>
              <a:t> </a:t>
            </a:r>
            <a:r>
              <a:rPr lang="en-US" baseline="0" dirty="0" err="1" smtClean="0"/>
              <a:t>undongo</a:t>
            </a:r>
            <a:r>
              <a:rPr lang="en-US" baseline="0" dirty="0" smtClean="0"/>
              <a:t>. </a:t>
            </a:r>
            <a:r>
              <a:rPr lang="en-US" baseline="0" dirty="0" err="1" smtClean="0"/>
              <a:t>Lakini</a:t>
            </a:r>
            <a:r>
              <a:rPr lang="en-US" baseline="0" dirty="0" smtClean="0"/>
              <a:t>, </a:t>
            </a:r>
            <a:r>
              <a:rPr lang="en-US" baseline="0" dirty="0" err="1" smtClean="0"/>
              <a:t>mkulima</a:t>
            </a:r>
            <a:r>
              <a:rPr lang="en-US" baseline="0" dirty="0" smtClean="0"/>
              <a:t> </a:t>
            </a:r>
            <a:r>
              <a:rPr lang="en-US" baseline="0" dirty="0" err="1" smtClean="0"/>
              <a:t>kubwa</a:t>
            </a:r>
            <a:r>
              <a:rPr lang="en-US" baseline="0" dirty="0" smtClean="0"/>
              <a:t> </a:t>
            </a:r>
            <a:r>
              <a:rPr lang="en-US" baseline="0" dirty="0" err="1" smtClean="0"/>
              <a:t>amini</a:t>
            </a:r>
            <a:r>
              <a:rPr lang="en-US" baseline="0" dirty="0" smtClean="0"/>
              <a:t> </a:t>
            </a:r>
            <a:r>
              <a:rPr lang="en-US" baseline="0" dirty="0" err="1" smtClean="0"/>
              <a:t>ya</a:t>
            </a:r>
            <a:r>
              <a:rPr lang="en-US" baseline="0" dirty="0" smtClean="0"/>
              <a:t> </a:t>
            </a:r>
            <a:r>
              <a:rPr lang="en-US" baseline="0" dirty="0" err="1" smtClean="0"/>
              <a:t>hivi</a:t>
            </a:r>
            <a:r>
              <a:rPr lang="en-US" baseline="0" dirty="0" smtClean="0"/>
              <a:t> </a:t>
            </a:r>
            <a:r>
              <a:rPr lang="en-US" baseline="0" dirty="0" err="1" smtClean="0"/>
              <a:t>hivi</a:t>
            </a:r>
            <a:r>
              <a:rPr lang="en-US" baseline="0" dirty="0" smtClean="0"/>
              <a:t>. </a:t>
            </a:r>
            <a:endParaRPr lang="en-US" dirty="0"/>
          </a:p>
        </p:txBody>
      </p:sp>
      <p:sp>
        <p:nvSpPr>
          <p:cNvPr id="4" name="Slide Number Placeholder 3"/>
          <p:cNvSpPr>
            <a:spLocks noGrp="1"/>
          </p:cNvSpPr>
          <p:nvPr>
            <p:ph type="sldNum" sz="quarter" idx="10"/>
          </p:nvPr>
        </p:nvSpPr>
        <p:spPr/>
        <p:txBody>
          <a:bodyPr/>
          <a:lstStyle/>
          <a:p>
            <a:fld id="{52A3B77C-96FD-4A74-B4E7-A2A97E64A695}" type="slidenum">
              <a:rPr lang="en-US" smtClean="0"/>
              <a:t>31</a:t>
            </a:fld>
            <a:endParaRPr lang="en-US"/>
          </a:p>
        </p:txBody>
      </p:sp>
    </p:spTree>
    <p:extLst>
      <p:ext uri="{BB962C8B-B14F-4D97-AF65-F5344CB8AC3E}">
        <p14:creationId xmlns:p14="http://schemas.microsoft.com/office/powerpoint/2010/main" val="216315829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a:t>
            </a:r>
            <a:r>
              <a:rPr lang="en-US" baseline="0" dirty="0" smtClean="0"/>
              <a:t> significant di</a:t>
            </a:r>
            <a:r>
              <a:rPr lang="en-US" dirty="0" smtClean="0"/>
              <a:t>fference</a:t>
            </a:r>
            <a:r>
              <a:rPr lang="en-US" baseline="0" dirty="0" smtClean="0"/>
              <a:t> between farmers with and without extension contact offers</a:t>
            </a:r>
            <a:r>
              <a:rPr lang="en-US" dirty="0" smtClean="0"/>
              <a:t> some</a:t>
            </a:r>
            <a:r>
              <a:rPr lang="en-US" baseline="0" dirty="0" smtClean="0"/>
              <a:t> evidence that contact with extension is having some effect upon the belief as to whether a permanent crop cover should be maintained. However, the view of farmers with extension contact is not significantly different from the service sector and community agents. </a:t>
            </a:r>
          </a:p>
          <a:p>
            <a:endParaRPr lang="en-US" baseline="0" dirty="0" smtClean="0"/>
          </a:p>
          <a:p>
            <a:r>
              <a:rPr lang="en-US" baseline="0" dirty="0" smtClean="0"/>
              <a:t>However, across the categories, there are considerable number of individuals who are uncertain or neutral about maintaining a crop cover. This indicates that efforts to improve awareness likely need to made across the board</a:t>
            </a:r>
            <a:endParaRPr lang="en-US" dirty="0"/>
          </a:p>
        </p:txBody>
      </p:sp>
      <p:sp>
        <p:nvSpPr>
          <p:cNvPr id="4" name="Slide Number Placeholder 3"/>
          <p:cNvSpPr>
            <a:spLocks noGrp="1"/>
          </p:cNvSpPr>
          <p:nvPr>
            <p:ph type="sldNum" sz="quarter" idx="10"/>
          </p:nvPr>
        </p:nvSpPr>
        <p:spPr/>
        <p:txBody>
          <a:bodyPr/>
          <a:lstStyle/>
          <a:p>
            <a:fld id="{52A3B77C-96FD-4A74-B4E7-A2A97E64A695}" type="slidenum">
              <a:rPr lang="en-US" smtClean="0"/>
              <a:t>32</a:t>
            </a:fld>
            <a:endParaRPr lang="en-US"/>
          </a:p>
        </p:txBody>
      </p:sp>
    </p:spTree>
    <p:extLst>
      <p:ext uri="{BB962C8B-B14F-4D97-AF65-F5344CB8AC3E}">
        <p14:creationId xmlns:p14="http://schemas.microsoft.com/office/powerpoint/2010/main" val="133505634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Generally, opinions</a:t>
            </a:r>
            <a:r>
              <a:rPr lang="en-US" baseline="0" dirty="0" smtClean="0"/>
              <a:t> tend to be more definite regarding whether tillage causes land degradation. While a plurality of farmers without extension contact agree, farmers with extension contact and the service sector/community agents largely agree. Nevertheless, at least one third of those surveyed in each category disagree that tillage causes land degradation.  These individuals may be less receptive to CA.</a:t>
            </a:r>
          </a:p>
        </p:txBody>
      </p:sp>
      <p:sp>
        <p:nvSpPr>
          <p:cNvPr id="4" name="Slide Number Placeholder 3"/>
          <p:cNvSpPr>
            <a:spLocks noGrp="1"/>
          </p:cNvSpPr>
          <p:nvPr>
            <p:ph type="sldNum" sz="quarter" idx="10"/>
          </p:nvPr>
        </p:nvSpPr>
        <p:spPr/>
        <p:txBody>
          <a:bodyPr/>
          <a:lstStyle/>
          <a:p>
            <a:fld id="{52A3B77C-96FD-4A74-B4E7-A2A97E64A695}" type="slidenum">
              <a:rPr lang="en-US" smtClean="0"/>
              <a:t>33</a:t>
            </a:fld>
            <a:endParaRPr lang="en-US"/>
          </a:p>
        </p:txBody>
      </p:sp>
    </p:spTree>
    <p:extLst>
      <p:ext uri="{BB962C8B-B14F-4D97-AF65-F5344CB8AC3E}">
        <p14:creationId xmlns:p14="http://schemas.microsoft.com/office/powerpoint/2010/main" val="1950549832"/>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2A3B77C-96FD-4A74-B4E7-A2A97E64A695}" type="slidenum">
              <a:rPr lang="en-US" smtClean="0"/>
              <a:t>35</a:t>
            </a:fld>
            <a:endParaRPr lang="en-US"/>
          </a:p>
        </p:txBody>
      </p:sp>
    </p:spTree>
    <p:extLst>
      <p:ext uri="{BB962C8B-B14F-4D97-AF65-F5344CB8AC3E}">
        <p14:creationId xmlns:p14="http://schemas.microsoft.com/office/powerpoint/2010/main" val="24097072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Slide Image Placeholder 1"/>
          <p:cNvSpPr>
            <a:spLocks noGrp="1" noRot="1" noChangeAspect="1" noTextEdit="1"/>
          </p:cNvSpPr>
          <p:nvPr>
            <p:ph type="sldImg"/>
          </p:nvPr>
        </p:nvSpPr>
        <p:spPr bwMode="auto">
          <a:noFill/>
          <a:ln>
            <a:solidFill>
              <a:srgbClr val="000000"/>
            </a:solidFill>
            <a:miter lim="800000"/>
            <a:headEnd/>
            <a:tailEnd/>
          </a:ln>
        </p:spPr>
      </p:sp>
      <p:sp>
        <p:nvSpPr>
          <p:cNvPr id="46083"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smtClean="0"/>
          </a:p>
        </p:txBody>
      </p:sp>
      <p:sp>
        <p:nvSpPr>
          <p:cNvPr id="46084"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C16AF2B4-6A31-4FCC-BE70-B034B9899BEF}" type="slidenum">
              <a:rPr lang="en-US"/>
              <a:pPr fontAlgn="base">
                <a:spcBef>
                  <a:spcPct val="0"/>
                </a:spcBef>
                <a:spcAft>
                  <a:spcPct val="0"/>
                </a:spcAft>
              </a:pPr>
              <a:t>8</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Slide Image Placeholder 1"/>
          <p:cNvSpPr>
            <a:spLocks noGrp="1" noRot="1" noChangeAspect="1" noTextEdit="1"/>
          </p:cNvSpPr>
          <p:nvPr>
            <p:ph type="sldImg"/>
          </p:nvPr>
        </p:nvSpPr>
        <p:spPr bwMode="auto">
          <a:noFill/>
          <a:ln>
            <a:solidFill>
              <a:srgbClr val="000000"/>
            </a:solidFill>
            <a:miter lim="800000"/>
            <a:headEnd/>
            <a:tailEnd/>
          </a:ln>
        </p:spPr>
      </p:sp>
      <p:sp>
        <p:nvSpPr>
          <p:cNvPr id="47107"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smtClean="0"/>
          </a:p>
        </p:txBody>
      </p:sp>
      <p:sp>
        <p:nvSpPr>
          <p:cNvPr id="47108"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53060016-320D-47B4-AD6F-375BBC7E99AE}" type="slidenum">
              <a:rPr lang="en-US"/>
              <a:pPr fontAlgn="base">
                <a:spcBef>
                  <a:spcPct val="0"/>
                </a:spcBef>
                <a:spcAft>
                  <a:spcPct val="0"/>
                </a:spcAft>
              </a:pPr>
              <a:t>9</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Slide Image Placeholder 1"/>
          <p:cNvSpPr>
            <a:spLocks noGrp="1" noRot="1" noChangeAspect="1" noTextEdit="1"/>
          </p:cNvSpPr>
          <p:nvPr>
            <p:ph type="sldImg"/>
          </p:nvPr>
        </p:nvSpPr>
        <p:spPr bwMode="auto">
          <a:noFill/>
          <a:ln>
            <a:solidFill>
              <a:srgbClr val="000000"/>
            </a:solidFill>
            <a:miter lim="800000"/>
            <a:headEnd/>
            <a:tailEnd/>
          </a:ln>
        </p:spPr>
      </p:sp>
      <p:sp>
        <p:nvSpPr>
          <p:cNvPr id="48131"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smtClean="0"/>
          </a:p>
        </p:txBody>
      </p:sp>
      <p:sp>
        <p:nvSpPr>
          <p:cNvPr id="48132"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266057B2-9CE1-401E-965F-DEBD1843C477}" type="slidenum">
              <a:rPr lang="en-US"/>
              <a:pPr fontAlgn="base">
                <a:spcBef>
                  <a:spcPct val="0"/>
                </a:spcBef>
                <a:spcAft>
                  <a:spcPct val="0"/>
                </a:spcAft>
              </a:pPr>
              <a:t>10</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AC27F56-048A-4918-A885-1665045B7D32}" type="slidenum">
              <a:rPr lang="en-US"/>
              <a:pPr/>
              <a:t>11</a:t>
            </a:fld>
            <a:endParaRPr lang="en-US"/>
          </a:p>
        </p:txBody>
      </p:sp>
      <p:sp>
        <p:nvSpPr>
          <p:cNvPr id="28674" name="Rectangle 2"/>
          <p:cNvSpPr>
            <a:spLocks noGrp="1" noRot="1" noChangeAspect="1" noChangeArrowheads="1" noTextEdit="1"/>
          </p:cNvSpPr>
          <p:nvPr>
            <p:ph type="sldImg"/>
          </p:nvPr>
        </p:nvSpPr>
        <p:spPr>
          <a:ln/>
        </p:spPr>
      </p:sp>
      <p:sp>
        <p:nvSpPr>
          <p:cNvPr id="2867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D3E48F5-9F7C-4107-9A44-70C40CBE1E23}" type="slidenum">
              <a:rPr lang="en-US"/>
              <a:pPr/>
              <a:t>12</a:t>
            </a:fld>
            <a:endParaRPr lang="en-US"/>
          </a:p>
        </p:txBody>
      </p:sp>
      <p:sp>
        <p:nvSpPr>
          <p:cNvPr id="29698" name="Rectangle 2"/>
          <p:cNvSpPr>
            <a:spLocks noGrp="1" noRot="1" noChangeAspect="1" noChangeArrowheads="1" noTextEdit="1"/>
          </p:cNvSpPr>
          <p:nvPr>
            <p:ph type="sldImg"/>
          </p:nvPr>
        </p:nvSpPr>
        <p:spPr>
          <a:ln/>
        </p:spPr>
      </p:sp>
      <p:sp>
        <p:nvSpPr>
          <p:cNvPr id="2969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A1DCD9D-2C50-4B5E-B6F3-CEB354364C29}" type="slidenum">
              <a:rPr lang="en-US"/>
              <a:pPr/>
              <a:t>15</a:t>
            </a:fld>
            <a:endParaRPr lang="en-US"/>
          </a:p>
        </p:txBody>
      </p:sp>
      <p:sp>
        <p:nvSpPr>
          <p:cNvPr id="31746" name="Rectangle 2"/>
          <p:cNvSpPr>
            <a:spLocks noGrp="1" noRot="1" noChangeAspect="1" noChangeArrowheads="1" noTextEdit="1"/>
          </p:cNvSpPr>
          <p:nvPr>
            <p:ph type="sldImg"/>
          </p:nvPr>
        </p:nvSpPr>
        <p:spPr>
          <a:ln/>
        </p:spPr>
      </p:sp>
      <p:sp>
        <p:nvSpPr>
          <p:cNvPr id="3174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0C8722B-28FC-4D79-B31D-EBCEF0C97988}" type="slidenum">
              <a:rPr lang="en-US"/>
              <a:pPr/>
              <a:t>16</a:t>
            </a:fld>
            <a:endParaRPr lang="en-US"/>
          </a:p>
        </p:txBody>
      </p:sp>
      <p:sp>
        <p:nvSpPr>
          <p:cNvPr id="32770" name="Rectangle 2"/>
          <p:cNvSpPr>
            <a:spLocks noGrp="1" noRot="1" noChangeAspect="1" noChangeArrowheads="1" noTextEdit="1"/>
          </p:cNvSpPr>
          <p:nvPr>
            <p:ph type="sldImg"/>
          </p:nvPr>
        </p:nvSpPr>
        <p:spPr>
          <a:ln/>
        </p:spPr>
      </p:sp>
      <p:sp>
        <p:nvSpPr>
          <p:cNvPr id="3277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Change in mindset? –CA means</a:t>
            </a:r>
            <a:r>
              <a:rPr lang="en-US" baseline="0" dirty="0" smtClean="0"/>
              <a:t> a considerable shift from the way things are currently done</a:t>
            </a:r>
            <a:endParaRPr lang="en-US" dirty="0"/>
          </a:p>
        </p:txBody>
      </p:sp>
      <p:sp>
        <p:nvSpPr>
          <p:cNvPr id="4" name="Slide Number Placeholder 3"/>
          <p:cNvSpPr>
            <a:spLocks noGrp="1"/>
          </p:cNvSpPr>
          <p:nvPr>
            <p:ph type="sldNum" sz="quarter" idx="10"/>
          </p:nvPr>
        </p:nvSpPr>
        <p:spPr/>
        <p:txBody>
          <a:bodyPr/>
          <a:lstStyle/>
          <a:p>
            <a:fld id="{52A3B77C-96FD-4A74-B4E7-A2A97E64A695}" type="slidenum">
              <a:rPr lang="en-US" smtClean="0"/>
              <a:t>19</a:t>
            </a:fld>
            <a:endParaRPr lang="en-US"/>
          </a:p>
        </p:txBody>
      </p:sp>
    </p:spTree>
    <p:extLst>
      <p:ext uri="{BB962C8B-B14F-4D97-AF65-F5344CB8AC3E}">
        <p14:creationId xmlns:p14="http://schemas.microsoft.com/office/powerpoint/2010/main" val="404031056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905000"/>
            <a:ext cx="7543800" cy="2593975"/>
          </a:xfrm>
        </p:spPr>
        <p:txBody>
          <a:bodyPr anchor="b"/>
          <a:lstStyle>
            <a:lvl1pPr>
              <a:defRPr sz="6600">
                <a:ln>
                  <a:noFill/>
                </a:ln>
                <a:solidFill>
                  <a:schemeClr val="tx2"/>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685800" y="4572000"/>
            <a:ext cx="6461760" cy="1066800"/>
          </a:xfrm>
        </p:spPr>
        <p:txBody>
          <a:bodyPr anchor="t">
            <a:normAutofit/>
          </a:bodyPr>
          <a:lstStyle>
            <a:lvl1pPr marL="0" indent="0" algn="l">
              <a:buNone/>
              <a:defRPr sz="20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752F32F7-F093-40D3-80E5-D2FC73FACAE3}" type="datetimeFigureOut">
              <a:rPr lang="en-US" smtClean="0"/>
              <a:t>2/24/2012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FB5959B-B5AF-44C8-9857-CDF18F4A7921}"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52F32F7-F093-40D3-80E5-D2FC73FACAE3}" type="datetimeFigureOut">
              <a:rPr lang="en-US" smtClean="0"/>
              <a:t>2/24/2012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FB5959B-B5AF-44C8-9857-CDF18F4A7921}"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1752600" cy="5851525"/>
          </a:xfrm>
        </p:spPr>
        <p:txBody>
          <a:bodyPr vert="eaVert" anchor="b" anchorCtr="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52F32F7-F093-40D3-80E5-D2FC73FACAE3}" type="datetimeFigureOut">
              <a:rPr lang="en-US" smtClean="0"/>
              <a:t>2/24/2012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FB5959B-B5AF-44C8-9857-CDF18F4A7921}"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52F32F7-F093-40D3-80E5-D2FC73FACAE3}" type="datetimeFigureOut">
              <a:rPr lang="en-US" smtClean="0"/>
              <a:t>2/24/2012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FB5959B-B5AF-44C8-9857-CDF18F4A7921}"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5486400"/>
            <a:ext cx="7659687" cy="1168400"/>
          </a:xfrm>
        </p:spPr>
        <p:txBody>
          <a:bodyPr anchor="t"/>
          <a:lstStyle>
            <a:lvl1pPr algn="l">
              <a:defRPr sz="36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722313" y="3852863"/>
            <a:ext cx="6135687" cy="1633538"/>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52F32F7-F093-40D3-80E5-D2FC73FACAE3}" type="datetimeFigureOut">
              <a:rPr lang="en-US" smtClean="0"/>
              <a:t>2/24/2012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FB5959B-B5AF-44C8-9857-CDF18F4A7921}"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4196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752F32F7-F093-40D3-80E5-D2FC73FACAE3}" type="datetimeFigureOut">
              <a:rPr lang="en-US" smtClean="0"/>
              <a:t>2/24/2012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FB5959B-B5AF-44C8-9857-CDF18F4A7921}"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4196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4196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752F32F7-F093-40D3-80E5-D2FC73FACAE3}" type="datetimeFigureOut">
              <a:rPr lang="en-US" smtClean="0"/>
              <a:t>2/24/2012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FB5959B-B5AF-44C8-9857-CDF18F4A7921}"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752F32F7-F093-40D3-80E5-D2FC73FACAE3}" type="datetimeFigureOut">
              <a:rPr lang="en-US" smtClean="0"/>
              <a:t>2/24/2012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FB5959B-B5AF-44C8-9857-CDF18F4A7921}"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52F32F7-F093-40D3-80E5-D2FC73FACAE3}" type="datetimeFigureOut">
              <a:rPr lang="en-US" smtClean="0"/>
              <a:t>2/24/2012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FB5959B-B5AF-44C8-9857-CDF18F4A7921}"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4801" y="5495544"/>
            <a:ext cx="7772400" cy="594360"/>
          </a:xfrm>
        </p:spPr>
        <p:txBody>
          <a:bodyPr anchor="b"/>
          <a:lstStyle>
            <a:lvl1pPr algn="ctr">
              <a:defRPr sz="2200" b="1"/>
            </a:lvl1pPr>
          </a:lstStyle>
          <a:p>
            <a:r>
              <a:rPr lang="en-US" smtClean="0"/>
              <a:t>Click to edit Master title style</a:t>
            </a:r>
            <a:endParaRPr lang="en-US" dirty="0"/>
          </a:p>
        </p:txBody>
      </p:sp>
      <p:sp>
        <p:nvSpPr>
          <p:cNvPr id="4" name="Text Placeholder 3"/>
          <p:cNvSpPr>
            <a:spLocks noGrp="1"/>
          </p:cNvSpPr>
          <p:nvPr>
            <p:ph type="body" sz="half" idx="2"/>
          </p:nvPr>
        </p:nvSpPr>
        <p:spPr>
          <a:xfrm>
            <a:off x="304799" y="6096000"/>
            <a:ext cx="7772401" cy="6096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52F32F7-F093-40D3-80E5-D2FC73FACAE3}" type="datetimeFigureOut">
              <a:rPr lang="en-US" smtClean="0"/>
              <a:t>2/24/2012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FB5959B-B5AF-44C8-9857-CDF18F4A7921}" type="slidenum">
              <a:rPr lang="en-US" smtClean="0"/>
              <a:t>‹#›</a:t>
            </a:fld>
            <a:endParaRPr lang="en-US"/>
          </a:p>
        </p:txBody>
      </p:sp>
      <p:sp>
        <p:nvSpPr>
          <p:cNvPr id="9" name="Content Placeholder 8"/>
          <p:cNvSpPr>
            <a:spLocks noGrp="1"/>
          </p:cNvSpPr>
          <p:nvPr>
            <p:ph sz="quarter" idx="13"/>
          </p:nvPr>
        </p:nvSpPr>
        <p:spPr>
          <a:xfrm>
            <a:off x="304800" y="381000"/>
            <a:ext cx="7772400" cy="494284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1752" y="5495278"/>
            <a:ext cx="7772400" cy="594626"/>
          </a:xfrm>
        </p:spPr>
        <p:txBody>
          <a:bodyPr anchor="b"/>
          <a:lstStyle>
            <a:lvl1pPr algn="ctr">
              <a:defRPr sz="2200" b="1">
                <a:ln>
                  <a:noFill/>
                </a:ln>
                <a:solidFill>
                  <a:schemeClr val="tx2"/>
                </a:solidFill>
              </a:defRPr>
            </a:lvl1pPr>
          </a:lstStyle>
          <a:p>
            <a:r>
              <a:rPr lang="en-US" smtClean="0"/>
              <a:t>Click to edit Master title style</a:t>
            </a:r>
            <a:endParaRPr lang="en-US" dirty="0"/>
          </a:p>
        </p:txBody>
      </p:sp>
      <p:sp>
        <p:nvSpPr>
          <p:cNvPr id="3" name="Picture Placeholder 2"/>
          <p:cNvSpPr>
            <a:spLocks noGrp="1"/>
          </p:cNvSpPr>
          <p:nvPr>
            <p:ph type="pic" idx="1"/>
          </p:nvPr>
        </p:nvSpPr>
        <p:spPr>
          <a:xfrm>
            <a:off x="0" y="0"/>
            <a:ext cx="84582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301752" y="6096000"/>
            <a:ext cx="7772400" cy="612648"/>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8" name="Date Placeholder 7"/>
          <p:cNvSpPr>
            <a:spLocks noGrp="1"/>
          </p:cNvSpPr>
          <p:nvPr>
            <p:ph type="dt" sz="half" idx="10"/>
          </p:nvPr>
        </p:nvSpPr>
        <p:spPr/>
        <p:txBody>
          <a:bodyPr/>
          <a:lstStyle/>
          <a:p>
            <a:fld id="{752F32F7-F093-40D3-80E5-D2FC73FACAE3}" type="datetimeFigureOut">
              <a:rPr lang="en-US" smtClean="0"/>
              <a:t>2/24/2012</a:t>
            </a:fld>
            <a:endParaRPr lang="en-US"/>
          </a:p>
        </p:txBody>
      </p:sp>
      <p:sp>
        <p:nvSpPr>
          <p:cNvPr id="9" name="Slide Number Placeholder 8"/>
          <p:cNvSpPr>
            <a:spLocks noGrp="1"/>
          </p:cNvSpPr>
          <p:nvPr>
            <p:ph type="sldNum" sz="quarter" idx="11"/>
          </p:nvPr>
        </p:nvSpPr>
        <p:spPr/>
        <p:txBody>
          <a:bodyPr/>
          <a:lstStyle/>
          <a:p>
            <a:fld id="{6FB5959B-B5AF-44C8-9857-CDF18F4A7921}" type="slidenum">
              <a:rPr lang="en-US" smtClean="0"/>
              <a:t>‹#›</a:t>
            </a:fld>
            <a:endParaRPr lang="en-US"/>
          </a:p>
        </p:txBody>
      </p:sp>
      <p:sp>
        <p:nvSpPr>
          <p:cNvPr id="10" name="Footer Placeholder 9"/>
          <p:cNvSpPr>
            <a:spLocks noGrp="1"/>
          </p:cNvSpPr>
          <p:nvPr>
            <p:ph type="ftr" sz="quarter" idx="12"/>
          </p:nvPr>
        </p:nvSpPr>
        <p:spPr/>
        <p:txBody>
          <a:bodyPr/>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7620000" cy="1143000"/>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7620000" cy="48006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Rectangle 6"/>
          <p:cNvSpPr/>
          <p:nvPr/>
        </p:nvSpPr>
        <p:spPr>
          <a:xfrm>
            <a:off x="8458200" y="0"/>
            <a:ext cx="6858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8458200" y="5486400"/>
            <a:ext cx="685800" cy="6858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4"/>
          </p:nvPr>
        </p:nvSpPr>
        <p:spPr>
          <a:xfrm>
            <a:off x="8531788" y="5648960"/>
            <a:ext cx="548640" cy="396240"/>
          </a:xfrm>
          <a:prstGeom prst="bracketPair">
            <a:avLst>
              <a:gd name="adj" fmla="val 17949"/>
            </a:avLst>
          </a:prstGeom>
          <a:ln w="19050">
            <a:solidFill>
              <a:srgbClr val="FFFFFF"/>
            </a:solidFill>
          </a:ln>
        </p:spPr>
        <p:txBody>
          <a:bodyPr vert="horz" lIns="0" tIns="0" rIns="0" bIns="0" rtlCol="0" anchor="ctr"/>
          <a:lstStyle>
            <a:lvl1pPr algn="ctr">
              <a:defRPr sz="1800">
                <a:solidFill>
                  <a:srgbClr val="FFFFFF"/>
                </a:solidFill>
              </a:defRPr>
            </a:lvl1pPr>
          </a:lstStyle>
          <a:p>
            <a:fld id="{6FB5959B-B5AF-44C8-9857-CDF18F4A7921}" type="slidenum">
              <a:rPr lang="en-US" smtClean="0"/>
              <a:t>‹#›</a:t>
            </a:fld>
            <a:endParaRPr lang="en-US"/>
          </a:p>
        </p:txBody>
      </p:sp>
      <p:sp>
        <p:nvSpPr>
          <p:cNvPr id="5" name="Footer Placeholder 4"/>
          <p:cNvSpPr>
            <a:spLocks noGrp="1"/>
          </p:cNvSpPr>
          <p:nvPr>
            <p:ph type="ftr" sz="quarter" idx="3"/>
          </p:nvPr>
        </p:nvSpPr>
        <p:spPr>
          <a:xfrm rot="16200000">
            <a:off x="7586910" y="4048760"/>
            <a:ext cx="2367281" cy="365760"/>
          </a:xfrm>
          <a:prstGeom prst="rect">
            <a:avLst/>
          </a:prstGeom>
        </p:spPr>
        <p:txBody>
          <a:bodyPr vert="horz" lIns="91440" tIns="45720" rIns="91440" bIns="45720" rtlCol="0" anchor="ctr"/>
          <a:lstStyle>
            <a:lvl1pPr algn="r">
              <a:defRPr sz="1200">
                <a:solidFill>
                  <a:schemeClr val="bg2"/>
                </a:solidFill>
              </a:defRPr>
            </a:lvl1pPr>
          </a:lstStyle>
          <a:p>
            <a:endParaRPr lang="en-US"/>
          </a:p>
        </p:txBody>
      </p:sp>
      <p:sp>
        <p:nvSpPr>
          <p:cNvPr id="4" name="Date Placeholder 3"/>
          <p:cNvSpPr>
            <a:spLocks noGrp="1"/>
          </p:cNvSpPr>
          <p:nvPr>
            <p:ph type="dt" sz="half" idx="2"/>
          </p:nvPr>
        </p:nvSpPr>
        <p:spPr>
          <a:xfrm rot="16200000">
            <a:off x="7551351" y="1645920"/>
            <a:ext cx="2438399" cy="365760"/>
          </a:xfrm>
          <a:prstGeom prst="rect">
            <a:avLst/>
          </a:prstGeom>
        </p:spPr>
        <p:txBody>
          <a:bodyPr vert="horz" lIns="91440" tIns="45720" rIns="91440" bIns="45720" rtlCol="0" anchor="ctr"/>
          <a:lstStyle>
            <a:lvl1pPr algn="l">
              <a:defRPr sz="1200">
                <a:solidFill>
                  <a:schemeClr val="bg2"/>
                </a:solidFill>
              </a:defRPr>
            </a:lvl1pPr>
          </a:lstStyle>
          <a:p>
            <a:fld id="{752F32F7-F093-40D3-80E5-D2FC73FACAE3}" type="datetimeFigureOut">
              <a:rPr lang="en-US" smtClean="0"/>
              <a:t>2/24/2012</a:t>
            </a:fld>
            <a:endParaRPr lang="en-US"/>
          </a:p>
        </p:txBody>
      </p:sp>
    </p:spTree>
  </p:cSld>
  <p:clrMap bg1="lt1" tx1="dk1" bg2="lt2" tx2="dk2" accent1="accent1" accent2="accent2" accent3="accent3" accent4="accent4" accent5="accent5" accent6="accent6" hlink="hlink" folHlink="folHlink"/>
  <p:sldLayoutIdLst>
    <p:sldLayoutId id="2147483925" r:id="rId1"/>
    <p:sldLayoutId id="2147483926" r:id="rId2"/>
    <p:sldLayoutId id="2147483927" r:id="rId3"/>
    <p:sldLayoutId id="2147483928" r:id="rId4"/>
    <p:sldLayoutId id="2147483929" r:id="rId5"/>
    <p:sldLayoutId id="2147483930" r:id="rId6"/>
    <p:sldLayoutId id="2147483931" r:id="rId7"/>
    <p:sldLayoutId id="2147483932" r:id="rId8"/>
    <p:sldLayoutId id="2147483933" r:id="rId9"/>
    <p:sldLayoutId id="2147483934" r:id="rId10"/>
    <p:sldLayoutId id="2147483935" r:id="rId11"/>
  </p:sldLayoutIdLst>
  <p:txStyles>
    <p:titleStyle>
      <a:lvl1pPr algn="l" defTabSz="914400" rtl="0" eaLnBrk="1" latinLnBrk="0" hangingPunct="1">
        <a:spcBef>
          <a:spcPct val="0"/>
        </a:spcBef>
        <a:buNone/>
        <a:defRPr sz="4600" kern="1200" cap="none" spc="-100" baseline="0">
          <a:ln>
            <a:noFill/>
          </a:ln>
          <a:solidFill>
            <a:schemeClr val="tx2"/>
          </a:solidFill>
          <a:effectLst/>
          <a:latin typeface="+mj-lt"/>
          <a:ea typeface="+mj-ea"/>
          <a:cs typeface="+mj-cs"/>
        </a:defRPr>
      </a:lvl1pPr>
    </p:titleStyle>
    <p:body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9.xml"/><Relationship Id="rId1" Type="http://schemas.openxmlformats.org/officeDocument/2006/relationships/slideLayout" Target="../slideLayouts/slideLayout9.xml"/></Relationships>
</file>

<file path=ppt/slides/_rels/slide3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9.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28587" y="1066800"/>
            <a:ext cx="8329613" cy="1472184"/>
          </a:xfrm>
        </p:spPr>
        <p:txBody>
          <a:bodyPr>
            <a:normAutofit fontScale="90000"/>
          </a:bodyPr>
          <a:lstStyle/>
          <a:p>
            <a:r>
              <a:rPr lang="en-US" dirty="0" smtClean="0"/>
              <a:t/>
            </a:r>
            <a:br>
              <a:rPr lang="en-US" dirty="0" smtClean="0"/>
            </a:br>
            <a:r>
              <a:rPr lang="en-US" dirty="0" smtClean="0"/>
              <a:t/>
            </a:r>
            <a:br>
              <a:rPr lang="en-US" dirty="0" smtClean="0"/>
            </a:br>
            <a:r>
              <a:rPr lang="en-US" sz="6700" dirty="0" smtClean="0"/>
              <a:t> </a:t>
            </a:r>
            <a:r>
              <a:rPr lang="en-US" sz="4900" dirty="0" smtClean="0"/>
              <a:t/>
            </a:r>
            <a:br>
              <a:rPr lang="en-US" sz="4900" dirty="0" smtClean="0"/>
            </a:br>
            <a:r>
              <a:rPr lang="en-US" sz="4400" dirty="0" smtClean="0"/>
              <a:t>Technology Networks for Conservation Agriculture:</a:t>
            </a:r>
            <a:r>
              <a:rPr lang="en-US" sz="4400" dirty="0"/>
              <a:t> </a:t>
            </a:r>
            <a:r>
              <a:rPr lang="en-US" sz="4400" dirty="0" err="1" smtClean="0"/>
              <a:t>Kitale</a:t>
            </a:r>
            <a:r>
              <a:rPr lang="en-US" sz="4400" dirty="0" smtClean="0"/>
              <a:t>, Kenya</a:t>
            </a:r>
            <a:endParaRPr lang="en-US" sz="2200" b="1" dirty="0">
              <a:effectLst/>
            </a:endParaRPr>
          </a:p>
        </p:txBody>
      </p:sp>
      <p:sp>
        <p:nvSpPr>
          <p:cNvPr id="3" name="Subtitle 2"/>
          <p:cNvSpPr>
            <a:spLocks noGrp="1"/>
          </p:cNvSpPr>
          <p:nvPr>
            <p:ph type="subTitle" idx="1"/>
          </p:nvPr>
        </p:nvSpPr>
        <p:spPr>
          <a:xfrm>
            <a:off x="228600" y="2743200"/>
            <a:ext cx="7428715" cy="2057400"/>
          </a:xfrm>
        </p:spPr>
        <p:txBody>
          <a:bodyPr>
            <a:noAutofit/>
          </a:bodyPr>
          <a:lstStyle/>
          <a:p>
            <a:r>
              <a:rPr lang="en-US" dirty="0" smtClean="0">
                <a:solidFill>
                  <a:schemeClr val="accent5"/>
                </a:solidFill>
              </a:rPr>
              <a:t>Jennifer Lamb</a:t>
            </a:r>
          </a:p>
          <a:p>
            <a:r>
              <a:rPr lang="en-US" dirty="0" smtClean="0">
                <a:solidFill>
                  <a:schemeClr val="accent5"/>
                </a:solidFill>
              </a:rPr>
              <a:t>SANREM CRSP</a:t>
            </a:r>
          </a:p>
          <a:p>
            <a:r>
              <a:rPr lang="en-US" dirty="0" smtClean="0">
                <a:solidFill>
                  <a:schemeClr val="accent5"/>
                </a:solidFill>
              </a:rPr>
              <a:t>Technology Networks Workshop</a:t>
            </a:r>
          </a:p>
          <a:p>
            <a:r>
              <a:rPr lang="en-US" dirty="0" err="1" smtClean="0">
                <a:solidFill>
                  <a:schemeClr val="accent5"/>
                </a:solidFill>
              </a:rPr>
              <a:t>Kitale</a:t>
            </a:r>
            <a:r>
              <a:rPr lang="en-US" dirty="0" smtClean="0">
                <a:solidFill>
                  <a:schemeClr val="accent5"/>
                </a:solidFill>
              </a:rPr>
              <a:t>, Kenya</a:t>
            </a:r>
          </a:p>
          <a:p>
            <a:r>
              <a:rPr lang="en-US" dirty="0" smtClean="0">
                <a:solidFill>
                  <a:schemeClr val="accent5"/>
                </a:solidFill>
              </a:rPr>
              <a:t>February 16, 2012</a:t>
            </a:r>
          </a:p>
        </p:txBody>
      </p:sp>
      <p:grpSp>
        <p:nvGrpSpPr>
          <p:cNvPr id="4" name="Group 162"/>
          <p:cNvGrpSpPr>
            <a:grpSpLocks/>
          </p:cNvGrpSpPr>
          <p:nvPr/>
        </p:nvGrpSpPr>
        <p:grpSpPr bwMode="auto">
          <a:xfrm>
            <a:off x="3962400" y="3962400"/>
            <a:ext cx="4100513" cy="2688609"/>
            <a:chOff x="888990" y="1328037"/>
            <a:chExt cx="8040896" cy="5272314"/>
          </a:xfrm>
          <a:solidFill>
            <a:schemeClr val="tx2"/>
          </a:solidFill>
        </p:grpSpPr>
        <p:sp>
          <p:nvSpPr>
            <p:cNvPr id="5" name="Flowchart: Connector 4"/>
            <p:cNvSpPr/>
            <p:nvPr/>
          </p:nvSpPr>
          <p:spPr>
            <a:xfrm>
              <a:off x="3251251" y="2713984"/>
              <a:ext cx="457212" cy="457220"/>
            </a:xfrm>
            <a:prstGeom prst="flowChartConnector">
              <a:avLst/>
            </a:prstGeom>
            <a:grp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6" name="Flowchart: Connector 5"/>
            <p:cNvSpPr/>
            <p:nvPr/>
          </p:nvSpPr>
          <p:spPr>
            <a:xfrm>
              <a:off x="2794039" y="3526819"/>
              <a:ext cx="457212" cy="457220"/>
            </a:xfrm>
            <a:prstGeom prst="flowChartConnector">
              <a:avLst/>
            </a:prstGeom>
            <a:grp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7" name="Flowchart: Connector 6"/>
            <p:cNvSpPr/>
            <p:nvPr/>
          </p:nvSpPr>
          <p:spPr>
            <a:xfrm>
              <a:off x="6762892" y="2047206"/>
              <a:ext cx="457212" cy="457220"/>
            </a:xfrm>
            <a:prstGeom prst="flowChartConnector">
              <a:avLst/>
            </a:prstGeom>
            <a:grp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8" name="Flowchart: Connector 7"/>
            <p:cNvSpPr/>
            <p:nvPr/>
          </p:nvSpPr>
          <p:spPr>
            <a:xfrm>
              <a:off x="4978496" y="2942594"/>
              <a:ext cx="457212" cy="457220"/>
            </a:xfrm>
            <a:prstGeom prst="flowChartConnector">
              <a:avLst/>
            </a:prstGeom>
            <a:grp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9" name="Flowchart: Connector 8"/>
            <p:cNvSpPr/>
            <p:nvPr/>
          </p:nvSpPr>
          <p:spPr>
            <a:xfrm>
              <a:off x="2547971" y="6143131"/>
              <a:ext cx="457212" cy="457220"/>
            </a:xfrm>
            <a:prstGeom prst="flowChartConnector">
              <a:avLst/>
            </a:prstGeom>
            <a:grp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0" name="Flowchart: Connector 9"/>
            <p:cNvSpPr/>
            <p:nvPr/>
          </p:nvSpPr>
          <p:spPr>
            <a:xfrm>
              <a:off x="4521284" y="3984039"/>
              <a:ext cx="457212" cy="457220"/>
            </a:xfrm>
            <a:prstGeom prst="flowChartConnector">
              <a:avLst/>
            </a:prstGeom>
            <a:grp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1" name="Flowchart: Connector 10"/>
            <p:cNvSpPr/>
            <p:nvPr/>
          </p:nvSpPr>
          <p:spPr>
            <a:xfrm>
              <a:off x="4292678" y="2047206"/>
              <a:ext cx="457212" cy="457220"/>
            </a:xfrm>
            <a:prstGeom prst="flowChartConnector">
              <a:avLst/>
            </a:prstGeom>
            <a:grp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2" name="Flowchart: Connector 11"/>
            <p:cNvSpPr/>
            <p:nvPr/>
          </p:nvSpPr>
          <p:spPr>
            <a:xfrm>
              <a:off x="5904033" y="4269801"/>
              <a:ext cx="457212" cy="457220"/>
            </a:xfrm>
            <a:prstGeom prst="flowChartConnector">
              <a:avLst/>
            </a:prstGeom>
            <a:grp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3" name="Flowchart: Connector 12"/>
            <p:cNvSpPr/>
            <p:nvPr/>
          </p:nvSpPr>
          <p:spPr>
            <a:xfrm>
              <a:off x="1862153" y="5914522"/>
              <a:ext cx="457212" cy="457220"/>
            </a:xfrm>
            <a:prstGeom prst="flowChartConnector">
              <a:avLst/>
            </a:prstGeom>
            <a:grp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4" name="Flowchart: Connector 13"/>
            <p:cNvSpPr/>
            <p:nvPr/>
          </p:nvSpPr>
          <p:spPr>
            <a:xfrm>
              <a:off x="5675427" y="2504425"/>
              <a:ext cx="457212" cy="457220"/>
            </a:xfrm>
            <a:prstGeom prst="flowChartConnector">
              <a:avLst/>
            </a:prstGeom>
            <a:grp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5" name="Flowchart: Connector 14"/>
            <p:cNvSpPr/>
            <p:nvPr/>
          </p:nvSpPr>
          <p:spPr>
            <a:xfrm>
              <a:off x="1862153" y="4560326"/>
              <a:ext cx="457212" cy="457220"/>
            </a:xfrm>
            <a:prstGeom prst="flowChartConnector">
              <a:avLst/>
            </a:prstGeom>
            <a:grp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6" name="Flowchart: Connector 15"/>
            <p:cNvSpPr/>
            <p:nvPr/>
          </p:nvSpPr>
          <p:spPr>
            <a:xfrm>
              <a:off x="5218215" y="3755429"/>
              <a:ext cx="457212" cy="457220"/>
            </a:xfrm>
            <a:prstGeom prst="flowChartConnector">
              <a:avLst/>
            </a:prstGeom>
            <a:grp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7" name="Flowchart: Connector 16"/>
            <p:cNvSpPr/>
            <p:nvPr/>
          </p:nvSpPr>
          <p:spPr>
            <a:xfrm>
              <a:off x="7220104" y="3399814"/>
              <a:ext cx="457212" cy="457220"/>
            </a:xfrm>
            <a:prstGeom prst="flowChartConnector">
              <a:avLst/>
            </a:prstGeom>
            <a:grp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8" name="Flowchart: Connector 17"/>
            <p:cNvSpPr/>
            <p:nvPr/>
          </p:nvSpPr>
          <p:spPr>
            <a:xfrm>
              <a:off x="7448710" y="2702871"/>
              <a:ext cx="457212" cy="457220"/>
            </a:xfrm>
            <a:prstGeom prst="flowChartConnector">
              <a:avLst/>
            </a:prstGeom>
            <a:grp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9" name="Flowchart: Connector 18"/>
            <p:cNvSpPr/>
            <p:nvPr/>
          </p:nvSpPr>
          <p:spPr>
            <a:xfrm>
              <a:off x="6762892" y="5246155"/>
              <a:ext cx="457212" cy="457220"/>
            </a:xfrm>
            <a:prstGeom prst="flowChartConnector">
              <a:avLst/>
            </a:prstGeom>
            <a:grp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20" name="Flowchart: Connector 19"/>
            <p:cNvSpPr/>
            <p:nvPr/>
          </p:nvSpPr>
          <p:spPr>
            <a:xfrm>
              <a:off x="2319365" y="2256765"/>
              <a:ext cx="457212" cy="457220"/>
            </a:xfrm>
            <a:prstGeom prst="flowChartConnector">
              <a:avLst/>
            </a:prstGeom>
            <a:grp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21" name="Flowchart: Connector 20"/>
            <p:cNvSpPr/>
            <p:nvPr/>
          </p:nvSpPr>
          <p:spPr>
            <a:xfrm>
              <a:off x="7677316" y="4560326"/>
              <a:ext cx="457212" cy="457220"/>
            </a:xfrm>
            <a:prstGeom prst="flowChartConnector">
              <a:avLst/>
            </a:prstGeom>
            <a:grp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22" name="Flowchart: Connector 21"/>
            <p:cNvSpPr/>
            <p:nvPr/>
          </p:nvSpPr>
          <p:spPr>
            <a:xfrm>
              <a:off x="8472674" y="5268381"/>
              <a:ext cx="457212" cy="457220"/>
            </a:xfrm>
            <a:prstGeom prst="flowChartConnector">
              <a:avLst/>
            </a:prstGeom>
            <a:grp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23" name="Flowchart: Connector 22"/>
            <p:cNvSpPr/>
            <p:nvPr/>
          </p:nvSpPr>
          <p:spPr>
            <a:xfrm>
              <a:off x="1633547" y="5228692"/>
              <a:ext cx="457212" cy="457220"/>
            </a:xfrm>
            <a:prstGeom prst="flowChartConnector">
              <a:avLst/>
            </a:prstGeom>
            <a:grp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24" name="Flowchart: Connector 23"/>
            <p:cNvSpPr/>
            <p:nvPr/>
          </p:nvSpPr>
          <p:spPr>
            <a:xfrm>
              <a:off x="2547971" y="5228692"/>
              <a:ext cx="457212" cy="457220"/>
            </a:xfrm>
            <a:prstGeom prst="flowChartConnector">
              <a:avLst/>
            </a:prstGeom>
            <a:grp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25" name="Flowchart: Connector 24"/>
            <p:cNvSpPr/>
            <p:nvPr/>
          </p:nvSpPr>
          <p:spPr>
            <a:xfrm>
              <a:off x="3632261" y="4212649"/>
              <a:ext cx="457212" cy="457220"/>
            </a:xfrm>
            <a:prstGeom prst="flowChartConnector">
              <a:avLst/>
            </a:prstGeom>
            <a:grp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26" name="Flowchart: Connector 25"/>
            <p:cNvSpPr/>
            <p:nvPr/>
          </p:nvSpPr>
          <p:spPr>
            <a:xfrm>
              <a:off x="6132639" y="3298209"/>
              <a:ext cx="457212" cy="457220"/>
            </a:xfrm>
            <a:prstGeom prst="flowChartConnector">
              <a:avLst/>
            </a:prstGeom>
            <a:grp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27" name="Flowchart: Connector 26"/>
            <p:cNvSpPr/>
            <p:nvPr/>
          </p:nvSpPr>
          <p:spPr>
            <a:xfrm>
              <a:off x="5218215" y="1589986"/>
              <a:ext cx="457212" cy="457220"/>
            </a:xfrm>
            <a:prstGeom prst="flowChartConnector">
              <a:avLst/>
            </a:prstGeom>
            <a:grp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28" name="Flowchart: Connector 27"/>
            <p:cNvSpPr/>
            <p:nvPr/>
          </p:nvSpPr>
          <p:spPr>
            <a:xfrm>
              <a:off x="6991498" y="4103106"/>
              <a:ext cx="457212" cy="457220"/>
            </a:xfrm>
            <a:prstGeom prst="flowChartConnector">
              <a:avLst/>
            </a:prstGeom>
            <a:grp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29" name="Flowchart: Connector 28"/>
            <p:cNvSpPr/>
            <p:nvPr/>
          </p:nvSpPr>
          <p:spPr>
            <a:xfrm>
              <a:off x="4521284" y="5000082"/>
              <a:ext cx="457212" cy="457220"/>
            </a:xfrm>
            <a:prstGeom prst="flowChartConnector">
              <a:avLst/>
            </a:prstGeom>
            <a:grp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30" name="Flowchart: Connector 29"/>
            <p:cNvSpPr/>
            <p:nvPr/>
          </p:nvSpPr>
          <p:spPr>
            <a:xfrm>
              <a:off x="6077074" y="5017545"/>
              <a:ext cx="457212" cy="457220"/>
            </a:xfrm>
            <a:prstGeom prst="flowChartConnector">
              <a:avLst/>
            </a:prstGeom>
            <a:grp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cxnSp>
          <p:nvCxnSpPr>
            <p:cNvPr id="31" name="Straight Connector 30"/>
            <p:cNvCxnSpPr/>
            <p:nvPr/>
          </p:nvCxnSpPr>
          <p:spPr>
            <a:xfrm rot="16200000" flipH="1">
              <a:off x="2066940" y="4757190"/>
              <a:ext cx="723931" cy="676292"/>
            </a:xfrm>
            <a:prstGeom prst="line">
              <a:avLst/>
            </a:prstGeom>
            <a:grpFill/>
            <a:ln w="50800">
              <a:solidFill>
                <a:schemeClr val="tx2"/>
              </a:solidFill>
            </a:ln>
          </p:spPr>
          <p:style>
            <a:lnRef idx="1">
              <a:schemeClr val="dk1"/>
            </a:lnRef>
            <a:fillRef idx="0">
              <a:schemeClr val="dk1"/>
            </a:fillRef>
            <a:effectRef idx="0">
              <a:schemeClr val="dk1"/>
            </a:effectRef>
            <a:fontRef idx="minor">
              <a:schemeClr val="tx1"/>
            </a:fontRef>
          </p:style>
        </p:cxnSp>
        <p:cxnSp>
          <p:nvCxnSpPr>
            <p:cNvPr id="32" name="Straight Connector 31"/>
            <p:cNvCxnSpPr/>
            <p:nvPr/>
          </p:nvCxnSpPr>
          <p:spPr>
            <a:xfrm>
              <a:off x="1862153" y="5457302"/>
              <a:ext cx="904898" cy="1587"/>
            </a:xfrm>
            <a:prstGeom prst="line">
              <a:avLst/>
            </a:prstGeom>
            <a:grpFill/>
            <a:ln w="50800">
              <a:solidFill>
                <a:schemeClr val="tx2"/>
              </a:solidFill>
            </a:ln>
          </p:spPr>
          <p:style>
            <a:lnRef idx="1">
              <a:schemeClr val="dk1"/>
            </a:lnRef>
            <a:fillRef idx="0">
              <a:schemeClr val="dk1"/>
            </a:fillRef>
            <a:effectRef idx="0">
              <a:schemeClr val="dk1"/>
            </a:effectRef>
            <a:fontRef idx="minor">
              <a:schemeClr val="tx1"/>
            </a:fontRef>
          </p:style>
        </p:cxnSp>
        <p:cxnSp>
          <p:nvCxnSpPr>
            <p:cNvPr id="33" name="Straight Connector 32"/>
            <p:cNvCxnSpPr/>
            <p:nvPr/>
          </p:nvCxnSpPr>
          <p:spPr>
            <a:xfrm flipV="1">
              <a:off x="2090759" y="5474765"/>
              <a:ext cx="676292" cy="668367"/>
            </a:xfrm>
            <a:prstGeom prst="line">
              <a:avLst/>
            </a:prstGeom>
            <a:grpFill/>
            <a:ln w="50800">
              <a:solidFill>
                <a:schemeClr val="tx2"/>
              </a:solidFill>
            </a:ln>
          </p:spPr>
          <p:style>
            <a:lnRef idx="1">
              <a:schemeClr val="dk1"/>
            </a:lnRef>
            <a:fillRef idx="0">
              <a:schemeClr val="dk1"/>
            </a:fillRef>
            <a:effectRef idx="0">
              <a:schemeClr val="dk1"/>
            </a:effectRef>
            <a:fontRef idx="minor">
              <a:schemeClr val="tx1"/>
            </a:fontRef>
          </p:style>
        </p:cxnSp>
        <p:cxnSp>
          <p:nvCxnSpPr>
            <p:cNvPr id="34" name="Straight Connector 33"/>
            <p:cNvCxnSpPr/>
            <p:nvPr/>
          </p:nvCxnSpPr>
          <p:spPr>
            <a:xfrm rot="5400000">
              <a:off x="2330470" y="5909759"/>
              <a:ext cx="898564" cy="28576"/>
            </a:xfrm>
            <a:prstGeom prst="line">
              <a:avLst/>
            </a:prstGeom>
            <a:grpFill/>
            <a:ln w="50800">
              <a:solidFill>
                <a:schemeClr val="tx2"/>
              </a:solidFill>
            </a:ln>
          </p:spPr>
          <p:style>
            <a:lnRef idx="1">
              <a:schemeClr val="dk1"/>
            </a:lnRef>
            <a:fillRef idx="0">
              <a:schemeClr val="dk1"/>
            </a:fillRef>
            <a:effectRef idx="0">
              <a:schemeClr val="dk1"/>
            </a:effectRef>
            <a:fontRef idx="minor">
              <a:schemeClr val="tx1"/>
            </a:fontRef>
          </p:style>
        </p:cxnSp>
        <p:cxnSp>
          <p:nvCxnSpPr>
            <p:cNvPr id="35" name="Straight Connector 34"/>
            <p:cNvCxnSpPr/>
            <p:nvPr/>
          </p:nvCxnSpPr>
          <p:spPr>
            <a:xfrm rot="5400000">
              <a:off x="2090745" y="4542865"/>
              <a:ext cx="1600269" cy="228606"/>
            </a:xfrm>
            <a:prstGeom prst="line">
              <a:avLst/>
            </a:prstGeom>
            <a:grpFill/>
            <a:ln w="50800">
              <a:solidFill>
                <a:schemeClr val="tx2"/>
              </a:solidFill>
            </a:ln>
          </p:spPr>
          <p:style>
            <a:lnRef idx="1">
              <a:schemeClr val="dk1"/>
            </a:lnRef>
            <a:fillRef idx="0">
              <a:schemeClr val="dk1"/>
            </a:fillRef>
            <a:effectRef idx="0">
              <a:schemeClr val="dk1"/>
            </a:effectRef>
            <a:fontRef idx="minor">
              <a:schemeClr val="tx1"/>
            </a:fontRef>
          </p:style>
        </p:cxnSp>
        <p:cxnSp>
          <p:nvCxnSpPr>
            <p:cNvPr id="36" name="Straight Connector 35"/>
            <p:cNvCxnSpPr/>
            <p:nvPr/>
          </p:nvCxnSpPr>
          <p:spPr>
            <a:xfrm rot="16200000" flipH="1">
              <a:off x="2141550" y="2891796"/>
              <a:ext cx="1270054" cy="457212"/>
            </a:xfrm>
            <a:prstGeom prst="line">
              <a:avLst/>
            </a:prstGeom>
            <a:grpFill/>
            <a:ln w="50800">
              <a:solidFill>
                <a:schemeClr val="tx2"/>
              </a:solidFill>
            </a:ln>
          </p:spPr>
          <p:style>
            <a:lnRef idx="1">
              <a:schemeClr val="dk1"/>
            </a:lnRef>
            <a:fillRef idx="0">
              <a:schemeClr val="dk1"/>
            </a:fillRef>
            <a:effectRef idx="0">
              <a:schemeClr val="dk1"/>
            </a:effectRef>
            <a:fontRef idx="minor">
              <a:schemeClr val="tx1"/>
            </a:fontRef>
          </p:style>
        </p:cxnSp>
        <p:cxnSp>
          <p:nvCxnSpPr>
            <p:cNvPr id="37" name="Straight Connector 36"/>
            <p:cNvCxnSpPr/>
            <p:nvPr/>
          </p:nvCxnSpPr>
          <p:spPr>
            <a:xfrm>
              <a:off x="2547971" y="2485375"/>
              <a:ext cx="860447" cy="476270"/>
            </a:xfrm>
            <a:prstGeom prst="line">
              <a:avLst/>
            </a:prstGeom>
            <a:grpFill/>
            <a:ln w="50800">
              <a:solidFill>
                <a:schemeClr val="tx2"/>
              </a:solidFill>
            </a:ln>
          </p:spPr>
          <p:style>
            <a:lnRef idx="1">
              <a:schemeClr val="dk1"/>
            </a:lnRef>
            <a:fillRef idx="0">
              <a:schemeClr val="dk1"/>
            </a:fillRef>
            <a:effectRef idx="0">
              <a:schemeClr val="dk1"/>
            </a:effectRef>
            <a:fontRef idx="minor">
              <a:schemeClr val="tx1"/>
            </a:fontRef>
          </p:style>
        </p:cxnSp>
        <p:cxnSp>
          <p:nvCxnSpPr>
            <p:cNvPr id="38" name="Straight Connector 37"/>
            <p:cNvCxnSpPr>
              <a:stCxn id="6" idx="7"/>
            </p:cNvCxnSpPr>
            <p:nvPr/>
          </p:nvCxnSpPr>
          <p:spPr>
            <a:xfrm rot="5400000" flipH="1" flipV="1">
              <a:off x="3079793" y="3264872"/>
              <a:ext cx="433407" cy="223844"/>
            </a:xfrm>
            <a:prstGeom prst="line">
              <a:avLst/>
            </a:prstGeom>
            <a:grpFill/>
            <a:ln w="50800">
              <a:solidFill>
                <a:schemeClr val="tx1"/>
              </a:solidFill>
            </a:ln>
          </p:spPr>
          <p:style>
            <a:lnRef idx="1">
              <a:schemeClr val="dk1"/>
            </a:lnRef>
            <a:fillRef idx="0">
              <a:schemeClr val="dk1"/>
            </a:fillRef>
            <a:effectRef idx="0">
              <a:schemeClr val="dk1"/>
            </a:effectRef>
            <a:fontRef idx="minor">
              <a:schemeClr val="tx1"/>
            </a:fontRef>
          </p:style>
        </p:cxnSp>
        <p:cxnSp>
          <p:nvCxnSpPr>
            <p:cNvPr id="39" name="Straight Connector 38"/>
            <p:cNvCxnSpPr/>
            <p:nvPr/>
          </p:nvCxnSpPr>
          <p:spPr>
            <a:xfrm>
              <a:off x="3408418" y="2942594"/>
              <a:ext cx="1809797" cy="228610"/>
            </a:xfrm>
            <a:prstGeom prst="line">
              <a:avLst/>
            </a:prstGeom>
            <a:grpFill/>
            <a:ln w="50800">
              <a:solidFill>
                <a:schemeClr val="tx2"/>
              </a:solidFill>
            </a:ln>
          </p:spPr>
          <p:style>
            <a:lnRef idx="1">
              <a:schemeClr val="dk1"/>
            </a:lnRef>
            <a:fillRef idx="0">
              <a:schemeClr val="dk1"/>
            </a:fillRef>
            <a:effectRef idx="0">
              <a:schemeClr val="dk1"/>
            </a:effectRef>
            <a:fontRef idx="minor">
              <a:schemeClr val="tx1"/>
            </a:fontRef>
          </p:style>
        </p:cxnSp>
        <p:cxnSp>
          <p:nvCxnSpPr>
            <p:cNvPr id="40" name="Straight Connector 39"/>
            <p:cNvCxnSpPr/>
            <p:nvPr/>
          </p:nvCxnSpPr>
          <p:spPr>
            <a:xfrm rot="16200000" flipH="1">
              <a:off x="4418087" y="2359962"/>
              <a:ext cx="903326" cy="696931"/>
            </a:xfrm>
            <a:prstGeom prst="line">
              <a:avLst/>
            </a:prstGeom>
            <a:grpFill/>
            <a:ln w="50800">
              <a:solidFill>
                <a:schemeClr val="tx2"/>
              </a:solidFill>
            </a:ln>
          </p:spPr>
          <p:style>
            <a:lnRef idx="1">
              <a:schemeClr val="dk1"/>
            </a:lnRef>
            <a:fillRef idx="0">
              <a:schemeClr val="dk1"/>
            </a:fillRef>
            <a:effectRef idx="0">
              <a:schemeClr val="dk1"/>
            </a:effectRef>
            <a:fontRef idx="minor">
              <a:schemeClr val="tx1"/>
            </a:fontRef>
          </p:style>
        </p:cxnSp>
        <p:cxnSp>
          <p:nvCxnSpPr>
            <p:cNvPr id="41" name="Straight Connector 40"/>
            <p:cNvCxnSpPr/>
            <p:nvPr/>
          </p:nvCxnSpPr>
          <p:spPr>
            <a:xfrm rot="16200000" flipH="1">
              <a:off x="4897524" y="3491895"/>
              <a:ext cx="869987" cy="228606"/>
            </a:xfrm>
            <a:prstGeom prst="line">
              <a:avLst/>
            </a:prstGeom>
            <a:grpFill/>
            <a:ln w="50800">
              <a:solidFill>
                <a:schemeClr val="tx2"/>
              </a:solidFill>
            </a:ln>
          </p:spPr>
          <p:style>
            <a:lnRef idx="1">
              <a:schemeClr val="dk1"/>
            </a:lnRef>
            <a:fillRef idx="0">
              <a:schemeClr val="dk1"/>
            </a:fillRef>
            <a:effectRef idx="0">
              <a:schemeClr val="dk1"/>
            </a:effectRef>
            <a:fontRef idx="minor">
              <a:schemeClr val="tx1"/>
            </a:fontRef>
          </p:style>
        </p:cxnSp>
        <p:cxnSp>
          <p:nvCxnSpPr>
            <p:cNvPr id="42" name="Straight Connector 41"/>
            <p:cNvCxnSpPr/>
            <p:nvPr/>
          </p:nvCxnSpPr>
          <p:spPr>
            <a:xfrm flipV="1">
              <a:off x="4797516" y="3984039"/>
              <a:ext cx="638192" cy="228610"/>
            </a:xfrm>
            <a:prstGeom prst="line">
              <a:avLst/>
            </a:prstGeom>
            <a:grpFill/>
            <a:ln w="50800">
              <a:solidFill>
                <a:schemeClr val="tx2"/>
              </a:solidFill>
            </a:ln>
          </p:spPr>
          <p:style>
            <a:lnRef idx="1">
              <a:schemeClr val="dk1"/>
            </a:lnRef>
            <a:fillRef idx="0">
              <a:schemeClr val="dk1"/>
            </a:fillRef>
            <a:effectRef idx="0">
              <a:schemeClr val="dk1"/>
            </a:effectRef>
            <a:fontRef idx="minor">
              <a:schemeClr val="tx1"/>
            </a:fontRef>
          </p:style>
        </p:cxnSp>
        <p:cxnSp>
          <p:nvCxnSpPr>
            <p:cNvPr id="43" name="Straight Connector 42"/>
            <p:cNvCxnSpPr/>
            <p:nvPr/>
          </p:nvCxnSpPr>
          <p:spPr>
            <a:xfrm flipV="1">
              <a:off x="3908493" y="4212649"/>
              <a:ext cx="889023" cy="176220"/>
            </a:xfrm>
            <a:prstGeom prst="line">
              <a:avLst/>
            </a:prstGeom>
            <a:grpFill/>
            <a:ln w="50800">
              <a:solidFill>
                <a:schemeClr val="tx2"/>
              </a:solidFill>
            </a:ln>
          </p:spPr>
          <p:style>
            <a:lnRef idx="1">
              <a:schemeClr val="dk1"/>
            </a:lnRef>
            <a:fillRef idx="0">
              <a:schemeClr val="dk1"/>
            </a:fillRef>
            <a:effectRef idx="0">
              <a:schemeClr val="dk1"/>
            </a:effectRef>
            <a:fontRef idx="minor">
              <a:schemeClr val="tx1"/>
            </a:fontRef>
          </p:style>
        </p:cxnSp>
        <p:cxnSp>
          <p:nvCxnSpPr>
            <p:cNvPr id="44" name="Straight Connector 43"/>
            <p:cNvCxnSpPr/>
            <p:nvPr/>
          </p:nvCxnSpPr>
          <p:spPr>
            <a:xfrm>
              <a:off x="3908493" y="4498411"/>
              <a:ext cx="841397" cy="730281"/>
            </a:xfrm>
            <a:prstGeom prst="line">
              <a:avLst/>
            </a:prstGeom>
            <a:grpFill/>
            <a:ln w="50800">
              <a:solidFill>
                <a:schemeClr val="tx2"/>
              </a:solidFill>
            </a:ln>
          </p:spPr>
          <p:style>
            <a:lnRef idx="1">
              <a:schemeClr val="dk1"/>
            </a:lnRef>
            <a:fillRef idx="0">
              <a:schemeClr val="dk1"/>
            </a:fillRef>
            <a:effectRef idx="0">
              <a:schemeClr val="dk1"/>
            </a:effectRef>
            <a:fontRef idx="minor">
              <a:schemeClr val="tx1"/>
            </a:fontRef>
          </p:style>
        </p:cxnSp>
        <p:cxnSp>
          <p:nvCxnSpPr>
            <p:cNvPr id="45" name="Straight Connector 44"/>
            <p:cNvCxnSpPr/>
            <p:nvPr/>
          </p:nvCxnSpPr>
          <p:spPr>
            <a:xfrm rot="16200000" flipH="1">
              <a:off x="4241868" y="4720670"/>
              <a:ext cx="1016044" cy="0"/>
            </a:xfrm>
            <a:prstGeom prst="line">
              <a:avLst/>
            </a:prstGeom>
            <a:grpFill/>
            <a:ln w="50800">
              <a:solidFill>
                <a:schemeClr val="tx2"/>
              </a:solidFill>
            </a:ln>
          </p:spPr>
          <p:style>
            <a:lnRef idx="1">
              <a:schemeClr val="dk1"/>
            </a:lnRef>
            <a:fillRef idx="0">
              <a:schemeClr val="dk1"/>
            </a:fillRef>
            <a:effectRef idx="0">
              <a:schemeClr val="dk1"/>
            </a:effectRef>
            <a:fontRef idx="minor">
              <a:schemeClr val="tx1"/>
            </a:fontRef>
          </p:style>
        </p:cxnSp>
        <p:cxnSp>
          <p:nvCxnSpPr>
            <p:cNvPr id="46" name="Straight Connector 45"/>
            <p:cNvCxnSpPr/>
            <p:nvPr/>
          </p:nvCxnSpPr>
          <p:spPr>
            <a:xfrm>
              <a:off x="5218215" y="3160091"/>
              <a:ext cx="1087465" cy="344503"/>
            </a:xfrm>
            <a:prstGeom prst="line">
              <a:avLst/>
            </a:prstGeom>
            <a:grpFill/>
            <a:ln w="50800">
              <a:solidFill>
                <a:schemeClr val="tx2"/>
              </a:solidFill>
            </a:ln>
          </p:spPr>
          <p:style>
            <a:lnRef idx="1">
              <a:schemeClr val="dk1"/>
            </a:lnRef>
            <a:fillRef idx="0">
              <a:schemeClr val="dk1"/>
            </a:fillRef>
            <a:effectRef idx="0">
              <a:schemeClr val="dk1"/>
            </a:effectRef>
            <a:fontRef idx="minor">
              <a:schemeClr val="tx1"/>
            </a:fontRef>
          </p:style>
        </p:cxnSp>
        <p:cxnSp>
          <p:nvCxnSpPr>
            <p:cNvPr id="47" name="Straight Connector 46"/>
            <p:cNvCxnSpPr/>
            <p:nvPr/>
          </p:nvCxnSpPr>
          <p:spPr>
            <a:xfrm flipV="1">
              <a:off x="5265841" y="2713984"/>
              <a:ext cx="612791" cy="412768"/>
            </a:xfrm>
            <a:prstGeom prst="line">
              <a:avLst/>
            </a:prstGeom>
            <a:grpFill/>
            <a:ln w="50800">
              <a:solidFill>
                <a:schemeClr val="tx2"/>
              </a:solidFill>
            </a:ln>
          </p:spPr>
          <p:style>
            <a:lnRef idx="1">
              <a:schemeClr val="dk1"/>
            </a:lnRef>
            <a:fillRef idx="0">
              <a:schemeClr val="dk1"/>
            </a:fillRef>
            <a:effectRef idx="0">
              <a:schemeClr val="dk1"/>
            </a:effectRef>
            <a:fontRef idx="minor">
              <a:schemeClr val="tx1"/>
            </a:fontRef>
          </p:style>
        </p:cxnSp>
        <p:cxnSp>
          <p:nvCxnSpPr>
            <p:cNvPr id="48" name="Straight Connector 47"/>
            <p:cNvCxnSpPr/>
            <p:nvPr/>
          </p:nvCxnSpPr>
          <p:spPr>
            <a:xfrm flipV="1">
              <a:off x="4521284" y="1785257"/>
              <a:ext cx="925537" cy="471508"/>
            </a:xfrm>
            <a:prstGeom prst="line">
              <a:avLst/>
            </a:prstGeom>
            <a:grpFill/>
            <a:ln w="50800">
              <a:solidFill>
                <a:schemeClr val="tx2"/>
              </a:solidFill>
            </a:ln>
          </p:spPr>
          <p:style>
            <a:lnRef idx="1">
              <a:schemeClr val="dk1"/>
            </a:lnRef>
            <a:fillRef idx="0">
              <a:schemeClr val="dk1"/>
            </a:fillRef>
            <a:effectRef idx="0">
              <a:schemeClr val="dk1"/>
            </a:effectRef>
            <a:fontRef idx="minor">
              <a:schemeClr val="tx1"/>
            </a:fontRef>
          </p:style>
        </p:cxnSp>
        <p:cxnSp>
          <p:nvCxnSpPr>
            <p:cNvPr id="49" name="Straight Connector 48"/>
            <p:cNvCxnSpPr/>
            <p:nvPr/>
          </p:nvCxnSpPr>
          <p:spPr>
            <a:xfrm flipV="1">
              <a:off x="5943721" y="2256765"/>
              <a:ext cx="1047777" cy="514372"/>
            </a:xfrm>
            <a:prstGeom prst="line">
              <a:avLst/>
            </a:prstGeom>
            <a:grpFill/>
            <a:ln w="50800">
              <a:solidFill>
                <a:schemeClr val="tx2"/>
              </a:solidFill>
            </a:ln>
          </p:spPr>
          <p:style>
            <a:lnRef idx="1">
              <a:schemeClr val="dk1"/>
            </a:lnRef>
            <a:fillRef idx="0">
              <a:schemeClr val="dk1"/>
            </a:fillRef>
            <a:effectRef idx="0">
              <a:schemeClr val="dk1"/>
            </a:effectRef>
            <a:fontRef idx="minor">
              <a:schemeClr val="tx1"/>
            </a:fontRef>
          </p:style>
        </p:cxnSp>
        <p:cxnSp>
          <p:nvCxnSpPr>
            <p:cNvPr id="50" name="Straight Connector 49"/>
            <p:cNvCxnSpPr/>
            <p:nvPr/>
          </p:nvCxnSpPr>
          <p:spPr>
            <a:xfrm>
              <a:off x="7039124" y="2331380"/>
              <a:ext cx="638192" cy="611214"/>
            </a:xfrm>
            <a:prstGeom prst="line">
              <a:avLst/>
            </a:prstGeom>
            <a:grpFill/>
            <a:ln w="50800">
              <a:solidFill>
                <a:schemeClr val="tx2"/>
              </a:solidFill>
            </a:ln>
          </p:spPr>
          <p:style>
            <a:lnRef idx="1">
              <a:schemeClr val="dk1"/>
            </a:lnRef>
            <a:fillRef idx="0">
              <a:schemeClr val="dk1"/>
            </a:fillRef>
            <a:effectRef idx="0">
              <a:schemeClr val="dk1"/>
            </a:effectRef>
            <a:fontRef idx="minor">
              <a:schemeClr val="tx1"/>
            </a:fontRef>
          </p:style>
        </p:cxnSp>
        <p:cxnSp>
          <p:nvCxnSpPr>
            <p:cNvPr id="51" name="Straight Connector 50"/>
            <p:cNvCxnSpPr/>
            <p:nvPr/>
          </p:nvCxnSpPr>
          <p:spPr>
            <a:xfrm rot="5400000">
              <a:off x="7260581" y="3176762"/>
              <a:ext cx="604864" cy="228606"/>
            </a:xfrm>
            <a:prstGeom prst="line">
              <a:avLst/>
            </a:prstGeom>
            <a:grpFill/>
            <a:ln w="50800">
              <a:solidFill>
                <a:schemeClr val="tx2"/>
              </a:solidFill>
            </a:ln>
          </p:spPr>
          <p:style>
            <a:lnRef idx="1">
              <a:schemeClr val="dk1"/>
            </a:lnRef>
            <a:fillRef idx="0">
              <a:schemeClr val="dk1"/>
            </a:fillRef>
            <a:effectRef idx="0">
              <a:schemeClr val="dk1"/>
            </a:effectRef>
            <a:fontRef idx="minor">
              <a:schemeClr val="tx1"/>
            </a:fontRef>
          </p:style>
        </p:cxnSp>
        <p:cxnSp>
          <p:nvCxnSpPr>
            <p:cNvPr id="52" name="Straight Connector 51"/>
            <p:cNvCxnSpPr/>
            <p:nvPr/>
          </p:nvCxnSpPr>
          <p:spPr>
            <a:xfrm rot="16200000" flipH="1">
              <a:off x="6379494" y="3548258"/>
              <a:ext cx="862049" cy="819171"/>
            </a:xfrm>
            <a:prstGeom prst="line">
              <a:avLst/>
            </a:prstGeom>
            <a:grpFill/>
            <a:ln w="50800">
              <a:solidFill>
                <a:schemeClr val="tx2"/>
              </a:solidFill>
            </a:ln>
          </p:spPr>
          <p:style>
            <a:lnRef idx="1">
              <a:schemeClr val="dk1"/>
            </a:lnRef>
            <a:fillRef idx="0">
              <a:schemeClr val="dk1"/>
            </a:fillRef>
            <a:effectRef idx="0">
              <a:schemeClr val="dk1"/>
            </a:effectRef>
            <a:fontRef idx="minor">
              <a:schemeClr val="tx1"/>
            </a:fontRef>
          </p:style>
        </p:cxnSp>
        <p:cxnSp>
          <p:nvCxnSpPr>
            <p:cNvPr id="53" name="Straight Connector 52"/>
            <p:cNvCxnSpPr/>
            <p:nvPr/>
          </p:nvCxnSpPr>
          <p:spPr>
            <a:xfrm>
              <a:off x="5435708" y="4041191"/>
              <a:ext cx="641367" cy="457220"/>
            </a:xfrm>
            <a:prstGeom prst="line">
              <a:avLst/>
            </a:prstGeom>
            <a:grpFill/>
            <a:ln w="50800">
              <a:solidFill>
                <a:schemeClr val="tx2"/>
              </a:solidFill>
            </a:ln>
          </p:spPr>
          <p:style>
            <a:lnRef idx="1">
              <a:schemeClr val="dk1"/>
            </a:lnRef>
            <a:fillRef idx="0">
              <a:schemeClr val="dk1"/>
            </a:fillRef>
            <a:effectRef idx="0">
              <a:schemeClr val="dk1"/>
            </a:effectRef>
            <a:fontRef idx="minor">
              <a:schemeClr val="tx1"/>
            </a:fontRef>
          </p:style>
        </p:cxnSp>
        <p:cxnSp>
          <p:nvCxnSpPr>
            <p:cNvPr id="54" name="Straight Connector 53"/>
            <p:cNvCxnSpPr/>
            <p:nvPr/>
          </p:nvCxnSpPr>
          <p:spPr>
            <a:xfrm rot="10800000" flipV="1">
              <a:off x="6132639" y="4388868"/>
              <a:ext cx="1087465" cy="109543"/>
            </a:xfrm>
            <a:prstGeom prst="line">
              <a:avLst/>
            </a:prstGeom>
            <a:grpFill/>
            <a:ln w="50800">
              <a:solidFill>
                <a:schemeClr val="tx2"/>
              </a:solidFill>
            </a:ln>
          </p:spPr>
          <p:style>
            <a:lnRef idx="1">
              <a:schemeClr val="dk1"/>
            </a:lnRef>
            <a:fillRef idx="0">
              <a:schemeClr val="dk1"/>
            </a:fillRef>
            <a:effectRef idx="0">
              <a:schemeClr val="dk1"/>
            </a:effectRef>
            <a:fontRef idx="minor">
              <a:schemeClr val="tx1"/>
            </a:fontRef>
          </p:style>
        </p:cxnSp>
        <p:cxnSp>
          <p:nvCxnSpPr>
            <p:cNvPr id="55" name="Straight Connector 54"/>
            <p:cNvCxnSpPr/>
            <p:nvPr/>
          </p:nvCxnSpPr>
          <p:spPr>
            <a:xfrm rot="10800000" flipV="1">
              <a:off x="6305680" y="4388868"/>
              <a:ext cx="914424" cy="857287"/>
            </a:xfrm>
            <a:prstGeom prst="line">
              <a:avLst/>
            </a:prstGeom>
            <a:grpFill/>
            <a:ln w="50800">
              <a:solidFill>
                <a:schemeClr val="tx2"/>
              </a:solidFill>
            </a:ln>
          </p:spPr>
          <p:style>
            <a:lnRef idx="1">
              <a:schemeClr val="dk1"/>
            </a:lnRef>
            <a:fillRef idx="0">
              <a:schemeClr val="dk1"/>
            </a:fillRef>
            <a:effectRef idx="0">
              <a:schemeClr val="dk1"/>
            </a:effectRef>
            <a:fontRef idx="minor">
              <a:schemeClr val="tx1"/>
            </a:fontRef>
          </p:style>
        </p:cxnSp>
        <p:cxnSp>
          <p:nvCxnSpPr>
            <p:cNvPr id="56" name="Straight Connector 55"/>
            <p:cNvCxnSpPr/>
            <p:nvPr/>
          </p:nvCxnSpPr>
          <p:spPr>
            <a:xfrm>
              <a:off x="7315356" y="4388868"/>
              <a:ext cx="590565" cy="344503"/>
            </a:xfrm>
            <a:prstGeom prst="line">
              <a:avLst/>
            </a:prstGeom>
            <a:grpFill/>
            <a:ln w="50800">
              <a:solidFill>
                <a:schemeClr val="tx2"/>
              </a:solidFill>
            </a:ln>
          </p:spPr>
          <p:style>
            <a:lnRef idx="1">
              <a:schemeClr val="dk1"/>
            </a:lnRef>
            <a:fillRef idx="0">
              <a:schemeClr val="dk1"/>
            </a:fillRef>
            <a:effectRef idx="0">
              <a:schemeClr val="dk1"/>
            </a:effectRef>
            <a:fontRef idx="minor">
              <a:schemeClr val="tx1"/>
            </a:fontRef>
          </p:style>
        </p:cxnSp>
        <p:cxnSp>
          <p:nvCxnSpPr>
            <p:cNvPr id="57" name="Straight Connector 56"/>
            <p:cNvCxnSpPr/>
            <p:nvPr/>
          </p:nvCxnSpPr>
          <p:spPr>
            <a:xfrm rot="5400000">
              <a:off x="6527133" y="4861391"/>
              <a:ext cx="1204965" cy="180980"/>
            </a:xfrm>
            <a:prstGeom prst="line">
              <a:avLst/>
            </a:prstGeom>
            <a:grpFill/>
            <a:ln w="50800">
              <a:solidFill>
                <a:schemeClr val="tx2"/>
              </a:solidFill>
            </a:ln>
          </p:spPr>
          <p:style>
            <a:lnRef idx="1">
              <a:schemeClr val="dk1"/>
            </a:lnRef>
            <a:fillRef idx="0">
              <a:schemeClr val="dk1"/>
            </a:fillRef>
            <a:effectRef idx="0">
              <a:schemeClr val="dk1"/>
            </a:effectRef>
            <a:fontRef idx="minor">
              <a:schemeClr val="tx1"/>
            </a:fontRef>
          </p:style>
        </p:cxnSp>
        <p:cxnSp>
          <p:nvCxnSpPr>
            <p:cNvPr id="58" name="Straight Connector 57"/>
            <p:cNvCxnSpPr/>
            <p:nvPr/>
          </p:nvCxnSpPr>
          <p:spPr>
            <a:xfrm rot="16200000" flipH="1">
              <a:off x="7966242" y="4763542"/>
              <a:ext cx="708055" cy="793771"/>
            </a:xfrm>
            <a:prstGeom prst="line">
              <a:avLst/>
            </a:prstGeom>
            <a:grpFill/>
            <a:ln w="50800">
              <a:solidFill>
                <a:schemeClr val="tx2"/>
              </a:solidFill>
            </a:ln>
          </p:spPr>
          <p:style>
            <a:lnRef idx="1">
              <a:schemeClr val="dk1"/>
            </a:lnRef>
            <a:fillRef idx="0">
              <a:schemeClr val="dk1"/>
            </a:fillRef>
            <a:effectRef idx="0">
              <a:schemeClr val="dk1"/>
            </a:effectRef>
            <a:fontRef idx="minor">
              <a:schemeClr val="tx1"/>
            </a:fontRef>
          </p:style>
        </p:cxnSp>
        <p:cxnSp>
          <p:nvCxnSpPr>
            <p:cNvPr id="59" name="Straight Connector 58"/>
            <p:cNvCxnSpPr/>
            <p:nvPr/>
          </p:nvCxnSpPr>
          <p:spPr>
            <a:xfrm rot="16200000" flipH="1">
              <a:off x="7177232" y="4004680"/>
              <a:ext cx="1047795" cy="409586"/>
            </a:xfrm>
            <a:prstGeom prst="line">
              <a:avLst/>
            </a:prstGeom>
            <a:grpFill/>
            <a:ln w="50800">
              <a:solidFill>
                <a:schemeClr val="tx2"/>
              </a:solidFill>
            </a:ln>
          </p:spPr>
          <p:style>
            <a:lnRef idx="1">
              <a:schemeClr val="dk1"/>
            </a:lnRef>
            <a:fillRef idx="0">
              <a:schemeClr val="dk1"/>
            </a:fillRef>
            <a:effectRef idx="0">
              <a:schemeClr val="dk1"/>
            </a:effectRef>
            <a:fontRef idx="minor">
              <a:schemeClr val="tx1"/>
            </a:fontRef>
          </p:style>
        </p:cxnSp>
        <p:sp>
          <p:nvSpPr>
            <p:cNvPr id="60" name="Flowchart: Connector 59"/>
            <p:cNvSpPr/>
            <p:nvPr/>
          </p:nvSpPr>
          <p:spPr>
            <a:xfrm>
              <a:off x="2243163" y="1328037"/>
              <a:ext cx="457212" cy="457220"/>
            </a:xfrm>
            <a:prstGeom prst="flowChartConnector">
              <a:avLst/>
            </a:prstGeom>
            <a:grp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61" name="Flowchart: Connector 60"/>
            <p:cNvSpPr/>
            <p:nvPr/>
          </p:nvSpPr>
          <p:spPr>
            <a:xfrm>
              <a:off x="1633547" y="1556647"/>
              <a:ext cx="457212" cy="457220"/>
            </a:xfrm>
            <a:prstGeom prst="flowChartConnector">
              <a:avLst/>
            </a:prstGeom>
            <a:grp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62" name="Flowchart: Connector 61"/>
            <p:cNvSpPr/>
            <p:nvPr/>
          </p:nvSpPr>
          <p:spPr>
            <a:xfrm>
              <a:off x="1633547" y="2245651"/>
              <a:ext cx="457212" cy="457220"/>
            </a:xfrm>
            <a:prstGeom prst="flowChartConnector">
              <a:avLst/>
            </a:prstGeom>
            <a:grp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63" name="Flowchart: Connector 62"/>
            <p:cNvSpPr/>
            <p:nvPr/>
          </p:nvSpPr>
          <p:spPr>
            <a:xfrm>
              <a:off x="888990" y="1951952"/>
              <a:ext cx="457212" cy="457220"/>
            </a:xfrm>
            <a:prstGeom prst="flowChartConnector">
              <a:avLst/>
            </a:prstGeom>
            <a:grp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64" name="Flowchart: Connector 63"/>
            <p:cNvSpPr/>
            <p:nvPr/>
          </p:nvSpPr>
          <p:spPr>
            <a:xfrm>
              <a:off x="1633547" y="2942594"/>
              <a:ext cx="457212" cy="457220"/>
            </a:xfrm>
            <a:prstGeom prst="flowChartConnector">
              <a:avLst/>
            </a:prstGeom>
            <a:grp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cxnSp>
          <p:nvCxnSpPr>
            <p:cNvPr id="65" name="Straight Connector 64"/>
            <p:cNvCxnSpPr/>
            <p:nvPr/>
          </p:nvCxnSpPr>
          <p:spPr>
            <a:xfrm rot="16200000" flipH="1">
              <a:off x="1838334" y="1785262"/>
              <a:ext cx="723931" cy="676292"/>
            </a:xfrm>
            <a:prstGeom prst="line">
              <a:avLst/>
            </a:prstGeom>
            <a:grpFill/>
            <a:ln w="50800">
              <a:solidFill>
                <a:schemeClr val="tx2"/>
              </a:solidFill>
            </a:ln>
          </p:spPr>
          <p:style>
            <a:lnRef idx="1">
              <a:schemeClr val="dk1"/>
            </a:lnRef>
            <a:fillRef idx="0">
              <a:schemeClr val="dk1"/>
            </a:fillRef>
            <a:effectRef idx="0">
              <a:schemeClr val="dk1"/>
            </a:effectRef>
            <a:fontRef idx="minor">
              <a:schemeClr val="tx1"/>
            </a:fontRef>
          </p:style>
        </p:cxnSp>
        <p:cxnSp>
          <p:nvCxnSpPr>
            <p:cNvPr id="66" name="Straight Connector 65"/>
            <p:cNvCxnSpPr/>
            <p:nvPr/>
          </p:nvCxnSpPr>
          <p:spPr>
            <a:xfrm flipV="1">
              <a:off x="1184273" y="1785257"/>
              <a:ext cx="677881" cy="433407"/>
            </a:xfrm>
            <a:prstGeom prst="line">
              <a:avLst/>
            </a:prstGeom>
            <a:grpFill/>
            <a:ln w="50800">
              <a:solidFill>
                <a:schemeClr val="tx2"/>
              </a:solidFill>
            </a:ln>
          </p:spPr>
          <p:style>
            <a:lnRef idx="1">
              <a:schemeClr val="dk1"/>
            </a:lnRef>
            <a:fillRef idx="0">
              <a:schemeClr val="dk1"/>
            </a:fillRef>
            <a:effectRef idx="0">
              <a:schemeClr val="dk1"/>
            </a:effectRef>
            <a:fontRef idx="minor">
              <a:schemeClr val="tx1"/>
            </a:fontRef>
          </p:style>
        </p:cxnSp>
        <p:cxnSp>
          <p:nvCxnSpPr>
            <p:cNvPr id="67" name="Straight Connector 66"/>
            <p:cNvCxnSpPr/>
            <p:nvPr/>
          </p:nvCxnSpPr>
          <p:spPr>
            <a:xfrm>
              <a:off x="1903429" y="2485375"/>
              <a:ext cx="635016" cy="19051"/>
            </a:xfrm>
            <a:prstGeom prst="line">
              <a:avLst/>
            </a:prstGeom>
            <a:grpFill/>
            <a:ln w="50800">
              <a:solidFill>
                <a:schemeClr val="tx2"/>
              </a:solidFill>
            </a:ln>
          </p:spPr>
          <p:style>
            <a:lnRef idx="1">
              <a:schemeClr val="dk1"/>
            </a:lnRef>
            <a:fillRef idx="0">
              <a:schemeClr val="dk1"/>
            </a:fillRef>
            <a:effectRef idx="0">
              <a:schemeClr val="dk1"/>
            </a:effectRef>
            <a:fontRef idx="minor">
              <a:schemeClr val="tx1"/>
            </a:fontRef>
          </p:style>
        </p:cxnSp>
        <p:cxnSp>
          <p:nvCxnSpPr>
            <p:cNvPr id="68" name="Straight Connector 67"/>
            <p:cNvCxnSpPr/>
            <p:nvPr/>
          </p:nvCxnSpPr>
          <p:spPr>
            <a:xfrm flipV="1">
              <a:off x="1870090" y="2485375"/>
              <a:ext cx="677881" cy="674716"/>
            </a:xfrm>
            <a:prstGeom prst="line">
              <a:avLst/>
            </a:prstGeom>
            <a:grpFill/>
            <a:ln w="50800">
              <a:solidFill>
                <a:schemeClr val="tx2"/>
              </a:solidFill>
            </a:ln>
          </p:spPr>
          <p:style>
            <a:lnRef idx="1">
              <a:schemeClr val="dk1"/>
            </a:lnRef>
            <a:fillRef idx="0">
              <a:schemeClr val="dk1"/>
            </a:fillRef>
            <a:effectRef idx="0">
              <a:schemeClr val="dk1"/>
            </a:effectRef>
            <a:fontRef idx="minor">
              <a:schemeClr val="tx1"/>
            </a:fontRef>
          </p:style>
        </p:cxnSp>
        <p:cxnSp>
          <p:nvCxnSpPr>
            <p:cNvPr id="69" name="Straight Connector 68"/>
            <p:cNvCxnSpPr/>
            <p:nvPr/>
          </p:nvCxnSpPr>
          <p:spPr>
            <a:xfrm rot="16200000" flipH="1">
              <a:off x="2063762" y="2001166"/>
              <a:ext cx="928728" cy="39689"/>
            </a:xfrm>
            <a:prstGeom prst="line">
              <a:avLst/>
            </a:prstGeom>
            <a:grpFill/>
            <a:ln w="50800">
              <a:solidFill>
                <a:schemeClr val="tx2"/>
              </a:solidFill>
            </a:ln>
          </p:spPr>
          <p:style>
            <a:lnRef idx="1">
              <a:schemeClr val="dk1"/>
            </a:lnRef>
            <a:fillRef idx="0">
              <a:schemeClr val="dk1"/>
            </a:fillRef>
            <a:effectRef idx="0">
              <a:schemeClr val="dk1"/>
            </a:effectRef>
            <a:fontRef idx="minor">
              <a:schemeClr val="tx1"/>
            </a:fontRef>
          </p:style>
        </p:cxnSp>
      </p:grpSp>
      <p:pic>
        <p:nvPicPr>
          <p:cNvPr id="71" name="Picture 8" descr="usaidCMYK"/>
          <p:cNvPicPr>
            <a:picLocks noChangeAspect="1" noChangeArrowheads="1"/>
          </p:cNvPicPr>
          <p:nvPr/>
        </p:nvPicPr>
        <p:blipFill>
          <a:blip r:embed="rId3" cstate="print"/>
          <a:srcRect/>
          <a:stretch>
            <a:fillRect/>
          </a:stretch>
        </p:blipFill>
        <p:spPr bwMode="auto">
          <a:xfrm>
            <a:off x="1371600" y="6143625"/>
            <a:ext cx="1873250" cy="561975"/>
          </a:xfrm>
          <a:prstGeom prst="rect">
            <a:avLst/>
          </a:prstGeom>
          <a:noFill/>
          <a:ln w="9525">
            <a:noFill/>
            <a:miter lim="800000"/>
            <a:headEnd/>
            <a:tailEnd/>
          </a:ln>
        </p:spPr>
      </p:pic>
      <p:pic>
        <p:nvPicPr>
          <p:cNvPr id="59394"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28587" y="5367337"/>
            <a:ext cx="1166813" cy="13382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09254460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1"/>
          <p:cNvSpPr>
            <a:spLocks noGrp="1"/>
          </p:cNvSpPr>
          <p:nvPr>
            <p:ph type="title"/>
          </p:nvPr>
        </p:nvSpPr>
        <p:spPr/>
        <p:txBody>
          <a:bodyPr/>
          <a:lstStyle/>
          <a:p>
            <a:r>
              <a:rPr lang="en-US" dirty="0" smtClean="0">
                <a:solidFill>
                  <a:schemeClr val="tx1"/>
                </a:solidFill>
              </a:rPr>
              <a:t>Principles and procedures</a:t>
            </a:r>
          </a:p>
        </p:txBody>
      </p:sp>
      <p:sp>
        <p:nvSpPr>
          <p:cNvPr id="3" name="Content Placeholder 2"/>
          <p:cNvSpPr>
            <a:spLocks noGrp="1"/>
          </p:cNvSpPr>
          <p:nvPr>
            <p:ph sz="quarter" idx="1"/>
          </p:nvPr>
        </p:nvSpPr>
        <p:spPr>
          <a:xfrm>
            <a:off x="152400" y="1219200"/>
            <a:ext cx="8156575" cy="4800600"/>
          </a:xfrm>
        </p:spPr>
        <p:txBody>
          <a:bodyPr>
            <a:noAutofit/>
          </a:bodyPr>
          <a:lstStyle/>
          <a:p>
            <a:pPr marL="274320" indent="-274320" fontAlgn="auto">
              <a:spcAft>
                <a:spcPts val="0"/>
              </a:spcAft>
              <a:buFont typeface="Wingdings 2"/>
              <a:buChar char=""/>
              <a:defRPr/>
            </a:pPr>
            <a:r>
              <a:rPr lang="en-US" sz="3200" dirty="0"/>
              <a:t>C</a:t>
            </a:r>
            <a:r>
              <a:rPr lang="en-US" sz="3200" dirty="0" smtClean="0"/>
              <a:t>onducts research with individuals and communities is on a voluntary basis.  </a:t>
            </a:r>
          </a:p>
          <a:p>
            <a:pPr marL="274320" indent="-274320" fontAlgn="auto">
              <a:spcAft>
                <a:spcPts val="0"/>
              </a:spcAft>
              <a:buFont typeface="Wingdings 2"/>
              <a:buChar char=""/>
              <a:defRPr/>
            </a:pPr>
            <a:r>
              <a:rPr lang="en-US" sz="3200" dirty="0" smtClean="0"/>
              <a:t>Successful learning occurs when individuals choose of their own accord to think and act in new ways.  </a:t>
            </a:r>
          </a:p>
          <a:p>
            <a:pPr marL="274320" indent="-274320" fontAlgn="auto">
              <a:spcAft>
                <a:spcPts val="0"/>
              </a:spcAft>
              <a:buFont typeface="Wingdings 2"/>
              <a:buChar char=""/>
              <a:defRPr/>
            </a:pPr>
            <a:r>
              <a:rPr lang="en-US" sz="3200" dirty="0" smtClean="0"/>
              <a:t>Our job is to present and test new ideas and technologies with those communities and community members who are interested in actively learning about new ways to manage their resources.</a:t>
            </a:r>
            <a:endParaRPr lang="en-US" sz="3200" dirty="0"/>
          </a:p>
        </p:txBody>
      </p:sp>
    </p:spTree>
    <p:extLst>
      <p:ext uri="{BB962C8B-B14F-4D97-AF65-F5344CB8AC3E}">
        <p14:creationId xmlns:p14="http://schemas.microsoft.com/office/powerpoint/2010/main" val="275867449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p:txBody>
          <a:bodyPr/>
          <a:lstStyle/>
          <a:p>
            <a:r>
              <a:rPr lang="en-US" dirty="0"/>
              <a:t>What is conservation </a:t>
            </a:r>
            <a:r>
              <a:rPr lang="en-US" dirty="0" smtClean="0"/>
              <a:t>tillage</a:t>
            </a:r>
            <a:r>
              <a:rPr lang="en-US" dirty="0"/>
              <a:t>?</a:t>
            </a:r>
          </a:p>
        </p:txBody>
      </p:sp>
      <p:sp>
        <p:nvSpPr>
          <p:cNvPr id="3075" name="Rectangle 3"/>
          <p:cNvSpPr>
            <a:spLocks noGrp="1" noChangeArrowheads="1"/>
          </p:cNvSpPr>
          <p:nvPr>
            <p:ph type="body" idx="1"/>
          </p:nvPr>
        </p:nvSpPr>
        <p:spPr>
          <a:xfrm>
            <a:off x="533400" y="1676400"/>
            <a:ext cx="7848600" cy="4572000"/>
          </a:xfrm>
        </p:spPr>
        <p:txBody>
          <a:bodyPr>
            <a:normAutofit/>
          </a:bodyPr>
          <a:lstStyle/>
          <a:p>
            <a:pPr>
              <a:lnSpc>
                <a:spcPct val="90000"/>
              </a:lnSpc>
              <a:spcAft>
                <a:spcPts val="1200"/>
              </a:spcAft>
            </a:pPr>
            <a:r>
              <a:rPr lang="en-US" sz="2800" b="1" dirty="0" smtClean="0">
                <a:solidFill>
                  <a:srgbClr val="242424"/>
                </a:solidFill>
              </a:rPr>
              <a:t>Conservation </a:t>
            </a:r>
            <a:r>
              <a:rPr lang="en-US" sz="2800" b="1" dirty="0">
                <a:solidFill>
                  <a:srgbClr val="242424"/>
                </a:solidFill>
              </a:rPr>
              <a:t>tillage</a:t>
            </a:r>
            <a:r>
              <a:rPr lang="en-US" sz="2800" dirty="0">
                <a:solidFill>
                  <a:srgbClr val="242424"/>
                </a:solidFill>
              </a:rPr>
              <a:t> is any method of soil cultivation that leaves the previous year's crop residue (such as corn stalks or wheat stubble) on fields before and after planting the next crop, to reduce soil erosion and runoff. </a:t>
            </a:r>
            <a:endParaRPr lang="en-US" sz="2800" dirty="0" smtClean="0">
              <a:solidFill>
                <a:srgbClr val="242424"/>
              </a:solidFill>
            </a:endParaRPr>
          </a:p>
          <a:p>
            <a:pPr>
              <a:lnSpc>
                <a:spcPct val="90000"/>
              </a:lnSpc>
              <a:spcAft>
                <a:spcPts val="1200"/>
              </a:spcAft>
            </a:pPr>
            <a:r>
              <a:rPr lang="en-US" sz="2800" dirty="0" smtClean="0">
                <a:solidFill>
                  <a:srgbClr val="242424"/>
                </a:solidFill>
              </a:rPr>
              <a:t>To </a:t>
            </a:r>
            <a:r>
              <a:rPr lang="en-US" sz="2800" dirty="0">
                <a:solidFill>
                  <a:srgbClr val="242424"/>
                </a:solidFill>
              </a:rPr>
              <a:t>provide these conservation benefits, at least 30% of the soil surface must be covered with residue after planting the next crop. Some conservation tillage methods forego traditional tillage entirely and leave 70% residue or more.</a:t>
            </a:r>
          </a:p>
          <a:p>
            <a:pPr>
              <a:lnSpc>
                <a:spcPct val="90000"/>
              </a:lnSpc>
              <a:buFontTx/>
              <a:buNone/>
            </a:pPr>
            <a:endParaRPr lang="en-US" sz="2800" dirty="0"/>
          </a:p>
        </p:txBody>
      </p:sp>
    </p:spTree>
    <p:extLst>
      <p:ext uri="{BB962C8B-B14F-4D97-AF65-F5344CB8AC3E}">
        <p14:creationId xmlns:p14="http://schemas.microsoft.com/office/powerpoint/2010/main" val="382699759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lstStyle/>
          <a:p>
            <a:r>
              <a:rPr lang="en-US" dirty="0" smtClean="0">
                <a:solidFill>
                  <a:schemeClr val="tx1"/>
                </a:solidFill>
              </a:rPr>
              <a:t/>
            </a:r>
            <a:br>
              <a:rPr lang="en-US" dirty="0" smtClean="0">
                <a:solidFill>
                  <a:schemeClr val="tx1"/>
                </a:solidFill>
              </a:rPr>
            </a:br>
            <a:r>
              <a:rPr lang="en-US" dirty="0" smtClean="0">
                <a:solidFill>
                  <a:schemeClr val="tx1"/>
                </a:solidFill>
              </a:rPr>
              <a:t>Why </a:t>
            </a:r>
            <a:r>
              <a:rPr lang="en-US" dirty="0">
                <a:solidFill>
                  <a:schemeClr val="tx1"/>
                </a:solidFill>
              </a:rPr>
              <a:t>practice conservation tillage on your land?</a:t>
            </a:r>
            <a:r>
              <a:rPr lang="en-US" b="1" dirty="0">
                <a:solidFill>
                  <a:srgbClr val="B53100"/>
                </a:solidFill>
                <a:latin typeface="Times New Roman" pitchFamily="80" charset="0"/>
              </a:rPr>
              <a:t/>
            </a:r>
            <a:br>
              <a:rPr lang="en-US" b="1" dirty="0">
                <a:solidFill>
                  <a:srgbClr val="B53100"/>
                </a:solidFill>
                <a:latin typeface="Times New Roman" pitchFamily="80" charset="0"/>
              </a:rPr>
            </a:br>
            <a:endParaRPr lang="en-US" b="1" dirty="0">
              <a:solidFill>
                <a:srgbClr val="B53100"/>
              </a:solidFill>
              <a:latin typeface="Times New Roman" pitchFamily="80" charset="0"/>
            </a:endParaRPr>
          </a:p>
        </p:txBody>
      </p:sp>
      <p:sp>
        <p:nvSpPr>
          <p:cNvPr id="6147" name="Rectangle 3"/>
          <p:cNvSpPr>
            <a:spLocks noGrp="1" noChangeArrowheads="1"/>
          </p:cNvSpPr>
          <p:nvPr>
            <p:ph type="body" idx="1"/>
          </p:nvPr>
        </p:nvSpPr>
        <p:spPr>
          <a:xfrm>
            <a:off x="457200" y="1600200"/>
            <a:ext cx="7620000" cy="5105400"/>
          </a:xfrm>
        </p:spPr>
        <p:txBody>
          <a:bodyPr>
            <a:normAutofit fontScale="92500" lnSpcReduction="20000"/>
          </a:bodyPr>
          <a:lstStyle/>
          <a:p>
            <a:pPr>
              <a:lnSpc>
                <a:spcPct val="90000"/>
              </a:lnSpc>
              <a:spcAft>
                <a:spcPts val="1200"/>
              </a:spcAft>
              <a:buNone/>
            </a:pPr>
            <a:r>
              <a:rPr lang="en-US" sz="2800" b="1" dirty="0">
                <a:solidFill>
                  <a:srgbClr val="242424"/>
                </a:solidFill>
              </a:rPr>
              <a:t>Environmental benefits</a:t>
            </a:r>
            <a:endParaRPr lang="en-US" sz="2800" dirty="0">
              <a:solidFill>
                <a:srgbClr val="242424"/>
              </a:solidFill>
            </a:endParaRPr>
          </a:p>
          <a:p>
            <a:pPr lvl="1">
              <a:lnSpc>
                <a:spcPct val="90000"/>
              </a:lnSpc>
            </a:pPr>
            <a:r>
              <a:rPr lang="en-US" sz="2600" dirty="0" smtClean="0"/>
              <a:t>Reduces </a:t>
            </a:r>
            <a:r>
              <a:rPr lang="en-US" sz="2600" dirty="0"/>
              <a:t>soil erosion by as much as 60%-90% depending on the conservation tillage method; pieces of crop residue shield soil particles from rain and wind until new plants produce a protective canopy over the soil</a:t>
            </a:r>
          </a:p>
          <a:p>
            <a:pPr lvl="1">
              <a:lnSpc>
                <a:spcPct val="90000"/>
              </a:lnSpc>
            </a:pPr>
            <a:r>
              <a:rPr lang="en-US" sz="2600" dirty="0" smtClean="0"/>
              <a:t>Improves</a:t>
            </a:r>
            <a:r>
              <a:rPr lang="en-US" sz="2600" b="1" dirty="0" smtClean="0"/>
              <a:t> </a:t>
            </a:r>
            <a:r>
              <a:rPr lang="en-US" sz="2600" dirty="0"/>
              <a:t>soil and water quality by adding organic matter as crop residue decomposes; this creates an open soil structure that lets water in more easily, reducing </a:t>
            </a:r>
            <a:r>
              <a:rPr lang="en-US" sz="2600" dirty="0" smtClean="0"/>
              <a:t>runoff</a:t>
            </a:r>
          </a:p>
          <a:p>
            <a:pPr lvl="1">
              <a:lnSpc>
                <a:spcPct val="90000"/>
              </a:lnSpc>
            </a:pPr>
            <a:r>
              <a:rPr lang="en-US" sz="2600" dirty="0" smtClean="0"/>
              <a:t>Reduces potential air pollution from dust and diesel emissions</a:t>
            </a:r>
          </a:p>
          <a:p>
            <a:pPr lvl="1">
              <a:lnSpc>
                <a:spcPct val="90000"/>
              </a:lnSpc>
            </a:pPr>
            <a:r>
              <a:rPr lang="en-US" sz="2600" dirty="0" smtClean="0"/>
              <a:t>Crop residue provides food and cover for wildlife</a:t>
            </a:r>
          </a:p>
          <a:p>
            <a:pPr lvl="1">
              <a:lnSpc>
                <a:spcPct val="90000"/>
              </a:lnSpc>
            </a:pPr>
            <a:r>
              <a:rPr lang="en-US" sz="2600" dirty="0" smtClean="0"/>
              <a:t>Conserves water by reducing</a:t>
            </a:r>
            <a:r>
              <a:rPr lang="en-US" sz="2600" b="1" dirty="0" smtClean="0"/>
              <a:t> </a:t>
            </a:r>
            <a:r>
              <a:rPr lang="en-US" sz="2600" dirty="0" smtClean="0"/>
              <a:t>evaporation at the soil surface</a:t>
            </a:r>
          </a:p>
          <a:p>
            <a:pPr lvl="1">
              <a:lnSpc>
                <a:spcPct val="90000"/>
              </a:lnSpc>
            </a:pPr>
            <a:r>
              <a:rPr lang="en-US" sz="2600" dirty="0" smtClean="0"/>
              <a:t>Conserves energy due to fewer tractor trips across the field</a:t>
            </a:r>
          </a:p>
          <a:p>
            <a:pPr lvl="2">
              <a:lnSpc>
                <a:spcPct val="90000"/>
              </a:lnSpc>
            </a:pPr>
            <a:endParaRPr lang="en-US" sz="2000" dirty="0">
              <a:latin typeface="Times New Roman" pitchFamily="80" charset="0"/>
            </a:endParaRPr>
          </a:p>
        </p:txBody>
      </p:sp>
    </p:spTree>
    <p:extLst>
      <p:ext uri="{BB962C8B-B14F-4D97-AF65-F5344CB8AC3E}">
        <p14:creationId xmlns:p14="http://schemas.microsoft.com/office/powerpoint/2010/main" val="92730859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800" dirty="0" smtClean="0">
                <a:solidFill>
                  <a:srgbClr val="242424"/>
                </a:solidFill>
              </a:rPr>
              <a:t>Practical benefits</a:t>
            </a:r>
            <a:endParaRPr lang="en-US" dirty="0"/>
          </a:p>
        </p:txBody>
      </p:sp>
      <p:sp>
        <p:nvSpPr>
          <p:cNvPr id="3" name="Content Placeholder 2"/>
          <p:cNvSpPr>
            <a:spLocks noGrp="1"/>
          </p:cNvSpPr>
          <p:nvPr>
            <p:ph idx="1"/>
          </p:nvPr>
        </p:nvSpPr>
        <p:spPr/>
        <p:txBody>
          <a:bodyPr>
            <a:normAutofit lnSpcReduction="10000"/>
          </a:bodyPr>
          <a:lstStyle/>
          <a:p>
            <a:pPr lvl="1">
              <a:lnSpc>
                <a:spcPct val="90000"/>
              </a:lnSpc>
            </a:pPr>
            <a:r>
              <a:rPr lang="en-US" sz="3800" dirty="0" smtClean="0"/>
              <a:t>Fewer trips across the fields </a:t>
            </a:r>
          </a:p>
          <a:p>
            <a:pPr lvl="2">
              <a:lnSpc>
                <a:spcPct val="90000"/>
              </a:lnSpc>
            </a:pPr>
            <a:r>
              <a:rPr lang="en-US" sz="3600" dirty="0" smtClean="0"/>
              <a:t>saves time and money (lowers fuel, labor and machinery maintenance costs) </a:t>
            </a:r>
            <a:endParaRPr lang="en-US" sz="3600" dirty="0"/>
          </a:p>
          <a:p>
            <a:pPr lvl="2">
              <a:lnSpc>
                <a:spcPct val="90000"/>
              </a:lnSpc>
            </a:pPr>
            <a:r>
              <a:rPr lang="en-US" sz="3600" dirty="0" smtClean="0"/>
              <a:t>reduces soil compaction that can interfere with plant growth</a:t>
            </a:r>
          </a:p>
          <a:p>
            <a:pPr lvl="1">
              <a:lnSpc>
                <a:spcPct val="90000"/>
              </a:lnSpc>
            </a:pPr>
            <a:r>
              <a:rPr lang="en-US" sz="3800" dirty="0" smtClean="0"/>
              <a:t>Optimizes soil moisture, enhancing crop growth in dry periods or on droughty soils</a:t>
            </a:r>
          </a:p>
          <a:p>
            <a:endParaRPr lang="en-US" dirty="0"/>
          </a:p>
        </p:txBody>
      </p:sp>
    </p:spTree>
    <p:extLst>
      <p:ext uri="{BB962C8B-B14F-4D97-AF65-F5344CB8AC3E}">
        <p14:creationId xmlns:p14="http://schemas.microsoft.com/office/powerpoint/2010/main" val="106855022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Where we are in the process</a:t>
            </a:r>
            <a:endParaRPr lang="en-US" dirty="0"/>
          </a:p>
        </p:txBody>
      </p:sp>
      <p:sp>
        <p:nvSpPr>
          <p:cNvPr id="3" name="Content Placeholder 2"/>
          <p:cNvSpPr>
            <a:spLocks noGrp="1"/>
          </p:cNvSpPr>
          <p:nvPr>
            <p:ph sz="quarter" idx="1"/>
          </p:nvPr>
        </p:nvSpPr>
        <p:spPr>
          <a:xfrm>
            <a:off x="304800" y="1371600"/>
            <a:ext cx="7620000" cy="4800600"/>
          </a:xfrm>
        </p:spPr>
        <p:txBody>
          <a:bodyPr>
            <a:noAutofit/>
          </a:bodyPr>
          <a:lstStyle/>
          <a:p>
            <a:r>
              <a:rPr lang="en-US" sz="2400" dirty="0" smtClean="0"/>
              <a:t>This is a 4 year project. We have 3 years left.</a:t>
            </a:r>
          </a:p>
          <a:p>
            <a:r>
              <a:rPr lang="en-US" sz="2400" dirty="0"/>
              <a:t>B</a:t>
            </a:r>
            <a:r>
              <a:rPr lang="en-US" sz="2400" dirty="0" smtClean="0"/>
              <a:t>aseline data collection conducted year 1</a:t>
            </a:r>
            <a:endParaRPr lang="en-US" sz="2400" dirty="0"/>
          </a:p>
          <a:p>
            <a:pPr lvl="1"/>
            <a:r>
              <a:rPr lang="en-US" sz="2400" dirty="0"/>
              <a:t>U</a:t>
            </a:r>
            <a:r>
              <a:rPr lang="en-US" sz="2400" dirty="0" smtClean="0"/>
              <a:t>nderstand the local production system before the project</a:t>
            </a:r>
          </a:p>
          <a:p>
            <a:r>
              <a:rPr lang="en-US" sz="2400" dirty="0" smtClean="0"/>
              <a:t>Includes trying to understand what people’s thinking about CA was before we started. </a:t>
            </a:r>
          </a:p>
          <a:p>
            <a:pPr lvl="1"/>
            <a:r>
              <a:rPr lang="en-US" sz="2400" dirty="0" smtClean="0"/>
              <a:t>Today’s presentation is to show you some of the results of that baseline study.</a:t>
            </a:r>
          </a:p>
          <a:p>
            <a:r>
              <a:rPr lang="en-US" sz="2400" dirty="0" smtClean="0"/>
              <a:t>We have also completed the first year of experimental trials to begin testing CA principles</a:t>
            </a:r>
          </a:p>
          <a:p>
            <a:pPr lvl="1"/>
            <a:r>
              <a:rPr lang="en-US" sz="2400" dirty="0" smtClean="0"/>
              <a:t>Results are being analyzed.  </a:t>
            </a:r>
            <a:endParaRPr lang="en-US" sz="2400" dirty="0"/>
          </a:p>
          <a:p>
            <a:pPr lvl="1"/>
            <a:r>
              <a:rPr lang="en-US" sz="2400" dirty="0"/>
              <a:t>W</a:t>
            </a:r>
            <a:r>
              <a:rPr lang="en-US" sz="2400" dirty="0" smtClean="0"/>
              <a:t>ill also be shared with you soon.</a:t>
            </a:r>
            <a:endParaRPr lang="en-US" sz="2400" dirty="0"/>
          </a:p>
        </p:txBody>
      </p:sp>
    </p:spTree>
    <p:extLst>
      <p:ext uri="{BB962C8B-B14F-4D97-AF65-F5344CB8AC3E}">
        <p14:creationId xmlns:p14="http://schemas.microsoft.com/office/powerpoint/2010/main" val="171108597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685800" y="609600"/>
            <a:ext cx="7772400" cy="762000"/>
          </a:xfrm>
        </p:spPr>
        <p:txBody>
          <a:bodyPr/>
          <a:lstStyle/>
          <a:p>
            <a:r>
              <a:rPr lang="en-US" dirty="0" smtClean="0"/>
              <a:t>Types of CA Tillage Methods</a:t>
            </a:r>
            <a:endParaRPr lang="en-US" dirty="0"/>
          </a:p>
        </p:txBody>
      </p:sp>
      <p:sp>
        <p:nvSpPr>
          <p:cNvPr id="4099" name="Rectangle 3"/>
          <p:cNvSpPr>
            <a:spLocks noGrp="1" noChangeArrowheads="1"/>
          </p:cNvSpPr>
          <p:nvPr>
            <p:ph type="body" idx="1"/>
          </p:nvPr>
        </p:nvSpPr>
        <p:spPr>
          <a:xfrm>
            <a:off x="609600" y="1524000"/>
            <a:ext cx="7772400" cy="5105400"/>
          </a:xfrm>
        </p:spPr>
        <p:txBody>
          <a:bodyPr>
            <a:normAutofit lnSpcReduction="10000"/>
          </a:bodyPr>
          <a:lstStyle/>
          <a:p>
            <a:pPr>
              <a:lnSpc>
                <a:spcPct val="90000"/>
              </a:lnSpc>
              <a:spcAft>
                <a:spcPts val="1200"/>
              </a:spcAft>
            </a:pPr>
            <a:r>
              <a:rPr lang="en-US" sz="2800" dirty="0">
                <a:solidFill>
                  <a:srgbClr val="242424"/>
                </a:solidFill>
                <a:latin typeface="Times New Roman" pitchFamily="80" charset="0"/>
              </a:rPr>
              <a:t>Conservation tillage is especially suitable for erosion-prone cropland. In some agricultural regions it has become more common than traditional moldboard plowing.</a:t>
            </a:r>
          </a:p>
          <a:p>
            <a:pPr>
              <a:lnSpc>
                <a:spcPct val="90000"/>
              </a:lnSpc>
              <a:spcAft>
                <a:spcPts val="1200"/>
              </a:spcAft>
            </a:pPr>
            <a:r>
              <a:rPr lang="en-US" sz="2800" dirty="0">
                <a:solidFill>
                  <a:srgbClr val="242424"/>
                </a:solidFill>
                <a:latin typeface="Times New Roman" pitchFamily="80" charset="0"/>
              </a:rPr>
              <a:t>Conservation tillage methods include</a:t>
            </a:r>
            <a:r>
              <a:rPr lang="en-US" sz="2800" b="1" dirty="0">
                <a:solidFill>
                  <a:srgbClr val="242424"/>
                </a:solidFill>
                <a:latin typeface="Times New Roman" pitchFamily="80" charset="0"/>
              </a:rPr>
              <a:t> no-till</a:t>
            </a:r>
            <a:r>
              <a:rPr lang="en-US" sz="2800" dirty="0">
                <a:solidFill>
                  <a:srgbClr val="242424"/>
                </a:solidFill>
                <a:latin typeface="Times New Roman" pitchFamily="80" charset="0"/>
              </a:rPr>
              <a:t>,</a:t>
            </a:r>
            <a:r>
              <a:rPr lang="en-US" sz="2800" b="1" dirty="0">
                <a:solidFill>
                  <a:srgbClr val="242424"/>
                </a:solidFill>
                <a:latin typeface="Times New Roman" pitchFamily="80" charset="0"/>
              </a:rPr>
              <a:t> strip-till</a:t>
            </a:r>
            <a:r>
              <a:rPr lang="en-US" sz="2800" dirty="0">
                <a:solidFill>
                  <a:srgbClr val="242424"/>
                </a:solidFill>
                <a:latin typeface="Times New Roman" pitchFamily="80" charset="0"/>
              </a:rPr>
              <a:t>,</a:t>
            </a:r>
            <a:r>
              <a:rPr lang="en-US" sz="2800" b="1" dirty="0">
                <a:solidFill>
                  <a:srgbClr val="242424"/>
                </a:solidFill>
                <a:latin typeface="Times New Roman" pitchFamily="80" charset="0"/>
              </a:rPr>
              <a:t> ridge-till</a:t>
            </a:r>
            <a:r>
              <a:rPr lang="en-US" sz="2800" dirty="0">
                <a:solidFill>
                  <a:srgbClr val="242424"/>
                </a:solidFill>
                <a:latin typeface="Times New Roman" pitchFamily="80" charset="0"/>
              </a:rPr>
              <a:t> and</a:t>
            </a:r>
            <a:r>
              <a:rPr lang="en-US" sz="2800" b="1" dirty="0">
                <a:solidFill>
                  <a:srgbClr val="242424"/>
                </a:solidFill>
                <a:latin typeface="Times New Roman" pitchFamily="80" charset="0"/>
              </a:rPr>
              <a:t> mulch-till</a:t>
            </a:r>
            <a:r>
              <a:rPr lang="en-US" sz="2800" dirty="0">
                <a:solidFill>
                  <a:srgbClr val="242424"/>
                </a:solidFill>
                <a:latin typeface="Times New Roman" pitchFamily="80" charset="0"/>
              </a:rPr>
              <a:t>. Each method requires different types of specialized or modified equipment and adaptations in management.</a:t>
            </a:r>
          </a:p>
          <a:p>
            <a:pPr>
              <a:lnSpc>
                <a:spcPct val="90000"/>
              </a:lnSpc>
              <a:spcAft>
                <a:spcPts val="1200"/>
              </a:spcAft>
            </a:pPr>
            <a:r>
              <a:rPr lang="en-US" sz="2800" b="1" dirty="0">
                <a:solidFill>
                  <a:srgbClr val="242424"/>
                </a:solidFill>
                <a:latin typeface="Times New Roman" pitchFamily="80" charset="0"/>
              </a:rPr>
              <a:t>No-till </a:t>
            </a:r>
            <a:r>
              <a:rPr lang="en-US" sz="2800" dirty="0">
                <a:solidFill>
                  <a:srgbClr val="242424"/>
                </a:solidFill>
                <a:latin typeface="Times New Roman" pitchFamily="80" charset="0"/>
              </a:rPr>
              <a:t>and</a:t>
            </a:r>
            <a:r>
              <a:rPr lang="en-US" sz="2800" b="1" dirty="0">
                <a:solidFill>
                  <a:srgbClr val="242424"/>
                </a:solidFill>
                <a:latin typeface="Times New Roman" pitchFamily="80" charset="0"/>
              </a:rPr>
              <a:t> strip-till </a:t>
            </a:r>
            <a:r>
              <a:rPr lang="en-US" sz="2800" dirty="0">
                <a:solidFill>
                  <a:srgbClr val="242424"/>
                </a:solidFill>
                <a:latin typeface="Times New Roman" pitchFamily="80" charset="0"/>
              </a:rPr>
              <a:t>involve planting crops directly into residue that either hasn't been tilled at all (no-till) or has been tilled only in narrow strips with the rest of the field left untilled (strip-till).</a:t>
            </a:r>
          </a:p>
          <a:p>
            <a:pPr>
              <a:lnSpc>
                <a:spcPct val="90000"/>
              </a:lnSpc>
            </a:pPr>
            <a:endParaRPr lang="en-US" sz="2800" dirty="0"/>
          </a:p>
        </p:txBody>
      </p:sp>
    </p:spTree>
    <p:extLst>
      <p:ext uri="{BB962C8B-B14F-4D97-AF65-F5344CB8AC3E}">
        <p14:creationId xmlns:p14="http://schemas.microsoft.com/office/powerpoint/2010/main" val="219405345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p:txBody>
          <a:bodyPr/>
          <a:lstStyle/>
          <a:p>
            <a:r>
              <a:rPr lang="en-US" dirty="0" smtClean="0"/>
              <a:t>Additional Types of CA</a:t>
            </a:r>
            <a:endParaRPr lang="en-US" dirty="0"/>
          </a:p>
        </p:txBody>
      </p:sp>
      <p:sp>
        <p:nvSpPr>
          <p:cNvPr id="5123" name="Rectangle 3"/>
          <p:cNvSpPr>
            <a:spLocks noGrp="1" noChangeArrowheads="1"/>
          </p:cNvSpPr>
          <p:nvPr>
            <p:ph type="body" idx="1"/>
          </p:nvPr>
        </p:nvSpPr>
        <p:spPr/>
        <p:txBody>
          <a:bodyPr/>
          <a:lstStyle/>
          <a:p>
            <a:pPr>
              <a:lnSpc>
                <a:spcPct val="90000"/>
              </a:lnSpc>
              <a:spcAft>
                <a:spcPts val="1200"/>
              </a:spcAft>
            </a:pPr>
            <a:r>
              <a:rPr lang="en-US" sz="2800" b="1" dirty="0">
                <a:solidFill>
                  <a:srgbClr val="242424"/>
                </a:solidFill>
              </a:rPr>
              <a:t>Ridge-till </a:t>
            </a:r>
            <a:r>
              <a:rPr lang="en-US" sz="2800" dirty="0">
                <a:solidFill>
                  <a:srgbClr val="242424"/>
                </a:solidFill>
              </a:rPr>
              <a:t>involves planting row crops on permanent ridges about 4-6 inches high. The previous crop's residue is cleared off ridge-tops into adjacent furrows to make way for the new crop being planted on ridges. Maintaining the ridges is essential and requires modified or specialized equipment.</a:t>
            </a:r>
          </a:p>
          <a:p>
            <a:pPr>
              <a:lnSpc>
                <a:spcPct val="90000"/>
              </a:lnSpc>
              <a:spcAft>
                <a:spcPts val="1200"/>
              </a:spcAft>
            </a:pPr>
            <a:r>
              <a:rPr lang="en-US" sz="2800" b="1" dirty="0">
                <a:solidFill>
                  <a:srgbClr val="242424"/>
                </a:solidFill>
              </a:rPr>
              <a:t>Mulch-till</a:t>
            </a:r>
            <a:r>
              <a:rPr lang="en-US" sz="2800" dirty="0">
                <a:solidFill>
                  <a:srgbClr val="242424"/>
                </a:solidFill>
              </a:rPr>
              <a:t> is any other reduced tillage system that leaves at least one third of the soil surface covered with crop residue.</a:t>
            </a:r>
          </a:p>
          <a:p>
            <a:pPr>
              <a:lnSpc>
                <a:spcPct val="90000"/>
              </a:lnSpc>
            </a:pPr>
            <a:endParaRPr lang="en-US" sz="2800" dirty="0"/>
          </a:p>
        </p:txBody>
      </p:sp>
    </p:spTree>
    <p:extLst>
      <p:ext uri="{BB962C8B-B14F-4D97-AF65-F5344CB8AC3E}">
        <p14:creationId xmlns:p14="http://schemas.microsoft.com/office/powerpoint/2010/main" val="157492072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F:\data\Rita Docs\SANREM\Technology networks Workshops\Residue cover guide SANREM.jpg"/>
          <p:cNvPicPr>
            <a:picLocks noChangeAspect="1" noChangeArrowheads="1"/>
          </p:cNvPicPr>
          <p:nvPr/>
        </p:nvPicPr>
        <p:blipFill>
          <a:blip r:embed="rId2" cstate="print"/>
          <a:srcRect t="3497" r="917" b="17814"/>
          <a:stretch>
            <a:fillRect/>
          </a:stretch>
        </p:blipFill>
        <p:spPr bwMode="auto">
          <a:xfrm>
            <a:off x="76200" y="0"/>
            <a:ext cx="8229600" cy="6858000"/>
          </a:xfrm>
          <a:prstGeom prst="rect">
            <a:avLst/>
          </a:prstGeom>
          <a:noFill/>
        </p:spPr>
      </p:pic>
    </p:spTree>
    <p:extLst>
      <p:ext uri="{BB962C8B-B14F-4D97-AF65-F5344CB8AC3E}">
        <p14:creationId xmlns:p14="http://schemas.microsoft.com/office/powerpoint/2010/main" val="3239946264"/>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Bare soil = BAD</a:t>
            </a:r>
            <a:endParaRPr lang="en-US" dirty="0"/>
          </a:p>
        </p:txBody>
      </p:sp>
      <p:sp>
        <p:nvSpPr>
          <p:cNvPr id="3" name="Subtitle 2"/>
          <p:cNvSpPr>
            <a:spLocks noGrp="1"/>
          </p:cNvSpPr>
          <p:nvPr>
            <p:ph type="subTitle" idx="1"/>
          </p:nvPr>
        </p:nvSpPr>
        <p:spPr/>
        <p:txBody>
          <a:bodyPr/>
          <a:lstStyle/>
          <a:p>
            <a:endParaRPr lang="en-US"/>
          </a:p>
        </p:txBody>
      </p:sp>
    </p:spTree>
    <p:extLst>
      <p:ext uri="{BB962C8B-B14F-4D97-AF65-F5344CB8AC3E}">
        <p14:creationId xmlns:p14="http://schemas.microsoft.com/office/powerpoint/2010/main" val="1233170968"/>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dirty="0" smtClean="0"/>
              <a:t>Researching Technology Networks for CA</a:t>
            </a:r>
            <a:endParaRPr lang="en-US" sz="3200" dirty="0"/>
          </a:p>
        </p:txBody>
      </p:sp>
      <p:sp>
        <p:nvSpPr>
          <p:cNvPr id="3" name="Content Placeholder 2"/>
          <p:cNvSpPr>
            <a:spLocks noGrp="1"/>
          </p:cNvSpPr>
          <p:nvPr>
            <p:ph idx="1"/>
          </p:nvPr>
        </p:nvSpPr>
        <p:spPr>
          <a:xfrm>
            <a:off x="457200" y="1524000"/>
            <a:ext cx="7620000" cy="4800600"/>
          </a:xfrm>
        </p:spPr>
        <p:txBody>
          <a:bodyPr>
            <a:normAutofit/>
          </a:bodyPr>
          <a:lstStyle/>
          <a:p>
            <a:r>
              <a:rPr lang="en-US" sz="2800" dirty="0" smtClean="0"/>
              <a:t>Successful Conservation Agriculture</a:t>
            </a:r>
          </a:p>
          <a:p>
            <a:pPr lvl="1"/>
            <a:r>
              <a:rPr lang="en-US" sz="2500" dirty="0" smtClean="0"/>
              <a:t>Broad based support network</a:t>
            </a:r>
          </a:p>
          <a:p>
            <a:pPr lvl="1"/>
            <a:r>
              <a:rPr lang="en-US" sz="2500" dirty="0" smtClean="0"/>
              <a:t>Change in mindset regarding agricultural production practices</a:t>
            </a:r>
          </a:p>
          <a:p>
            <a:r>
              <a:rPr lang="en-US" sz="2800" dirty="0" smtClean="0"/>
              <a:t>Everyone has to be involved </a:t>
            </a:r>
          </a:p>
          <a:p>
            <a:pPr lvl="1"/>
            <a:r>
              <a:rPr lang="en-US" sz="2500" dirty="0" smtClean="0"/>
              <a:t>Why we have tried to bring you all here today</a:t>
            </a:r>
          </a:p>
          <a:p>
            <a:endParaRPr lang="en-US" dirty="0" smtClean="0"/>
          </a:p>
          <a:p>
            <a:endParaRPr lang="en-US" dirty="0" smtClean="0"/>
          </a:p>
          <a:p>
            <a:pPr lvl="1"/>
            <a:endParaRPr lang="en-US" dirty="0"/>
          </a:p>
        </p:txBody>
      </p:sp>
    </p:spTree>
    <p:extLst>
      <p:ext uri="{BB962C8B-B14F-4D97-AF65-F5344CB8AC3E}">
        <p14:creationId xmlns:p14="http://schemas.microsoft.com/office/powerpoint/2010/main" val="241381838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sz="4800" dirty="0"/>
              <a:t>What is the project?</a:t>
            </a:r>
            <a:endParaRPr lang="en-US" dirty="0"/>
          </a:p>
        </p:txBody>
      </p:sp>
      <p:sp>
        <p:nvSpPr>
          <p:cNvPr id="2" name="Subtitle 1"/>
          <p:cNvSpPr>
            <a:spLocks noGrp="1"/>
          </p:cNvSpPr>
          <p:nvPr>
            <p:ph idx="1"/>
          </p:nvPr>
        </p:nvSpPr>
        <p:spPr/>
        <p:txBody>
          <a:bodyPr>
            <a:normAutofit/>
          </a:bodyPr>
          <a:lstStyle/>
          <a:p>
            <a:pPr>
              <a:defRPr/>
            </a:pPr>
            <a:r>
              <a:rPr lang="en-US" sz="3200" dirty="0" smtClean="0">
                <a:solidFill>
                  <a:schemeClr val="tx1"/>
                </a:solidFill>
              </a:rPr>
              <a:t>Lead institution: University of Wyoming</a:t>
            </a:r>
          </a:p>
          <a:p>
            <a:pPr>
              <a:defRPr/>
            </a:pPr>
            <a:endParaRPr lang="en-US" sz="3200" dirty="0" smtClean="0">
              <a:solidFill>
                <a:schemeClr val="tx1"/>
              </a:solidFill>
            </a:endParaRPr>
          </a:p>
          <a:p>
            <a:pPr>
              <a:defRPr/>
            </a:pPr>
            <a:r>
              <a:rPr lang="en-US" sz="3200" dirty="0" smtClean="0">
                <a:solidFill>
                  <a:schemeClr val="tx1"/>
                </a:solidFill>
              </a:rPr>
              <a:t>Development and Transfer of Conservation Agriculture Production Systems (CAPS) for Small-holder Farms in Eastern Uganda and Western Kenya</a:t>
            </a:r>
          </a:p>
          <a:p>
            <a:pPr fontAlgn="auto">
              <a:spcAft>
                <a:spcPts val="0"/>
              </a:spcAft>
              <a:buFont typeface="Wingdings 2"/>
              <a:buNone/>
              <a:defRPr/>
            </a:pPr>
            <a:endParaRPr lang="en-US" b="1" dirty="0"/>
          </a:p>
        </p:txBody>
      </p:sp>
    </p:spTree>
    <p:extLst>
      <p:ext uri="{BB962C8B-B14F-4D97-AF65-F5344CB8AC3E}">
        <p14:creationId xmlns:p14="http://schemas.microsoft.com/office/powerpoint/2010/main" val="3345398457"/>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7620000" cy="1143000"/>
          </a:xfrm>
        </p:spPr>
        <p:txBody>
          <a:bodyPr/>
          <a:lstStyle/>
          <a:p>
            <a:r>
              <a:rPr lang="en-US" dirty="0" smtClean="0"/>
              <a:t>Research Process</a:t>
            </a:r>
            <a:endParaRPr lang="en-US" dirty="0"/>
          </a:p>
        </p:txBody>
      </p:sp>
      <p:sp>
        <p:nvSpPr>
          <p:cNvPr id="3" name="Content Placeholder 2"/>
          <p:cNvSpPr>
            <a:spLocks noGrp="1"/>
          </p:cNvSpPr>
          <p:nvPr>
            <p:ph idx="1"/>
          </p:nvPr>
        </p:nvSpPr>
        <p:spPr/>
        <p:txBody>
          <a:bodyPr>
            <a:normAutofit fontScale="92500" lnSpcReduction="20000"/>
          </a:bodyPr>
          <a:lstStyle/>
          <a:p>
            <a:r>
              <a:rPr lang="en-US" sz="2900" dirty="0"/>
              <a:t>Focus Groups in 2010</a:t>
            </a:r>
          </a:p>
          <a:p>
            <a:pPr lvl="1"/>
            <a:r>
              <a:rPr lang="en-US" sz="2500" dirty="0"/>
              <a:t>Identify key contacts for agricultural production</a:t>
            </a:r>
          </a:p>
          <a:p>
            <a:pPr lvl="1"/>
            <a:r>
              <a:rPr lang="en-US" sz="2500" dirty="0"/>
              <a:t>List of 21 key actors</a:t>
            </a:r>
          </a:p>
          <a:p>
            <a:r>
              <a:rPr lang="en-US" sz="2900" dirty="0"/>
              <a:t>Survey conducted in </a:t>
            </a:r>
            <a:r>
              <a:rPr lang="en-US" sz="2900" dirty="0" smtClean="0"/>
              <a:t>2010</a:t>
            </a:r>
            <a:endParaRPr lang="en-US" sz="2900" dirty="0"/>
          </a:p>
          <a:p>
            <a:pPr lvl="1"/>
            <a:r>
              <a:rPr lang="en-US" sz="2500" dirty="0"/>
              <a:t>79 farm households were asked about their key contacts for agricultural information/resources in Trans-</a:t>
            </a:r>
            <a:r>
              <a:rPr lang="en-US" sz="2500" dirty="0" err="1"/>
              <a:t>Nzoia</a:t>
            </a:r>
            <a:r>
              <a:rPr lang="en-US" sz="2500" dirty="0"/>
              <a:t> District</a:t>
            </a:r>
          </a:p>
          <a:p>
            <a:pPr lvl="2"/>
            <a:r>
              <a:rPr lang="en-US" sz="2200" dirty="0" err="1"/>
              <a:t>Kibomet</a:t>
            </a:r>
            <a:r>
              <a:rPr lang="en-US" sz="2200" dirty="0"/>
              <a:t> and </a:t>
            </a:r>
            <a:r>
              <a:rPr lang="en-US" sz="2200" dirty="0" err="1"/>
              <a:t>Milimani</a:t>
            </a:r>
            <a:r>
              <a:rPr lang="en-US" sz="2200" dirty="0"/>
              <a:t> Sub-locations</a:t>
            </a:r>
          </a:p>
          <a:p>
            <a:r>
              <a:rPr lang="en-US" sz="2700" dirty="0"/>
              <a:t>Follow up interviews conducted with 21 </a:t>
            </a:r>
            <a:r>
              <a:rPr lang="en-US" sz="2700" dirty="0" smtClean="0"/>
              <a:t>individuals in 2011 </a:t>
            </a:r>
            <a:endParaRPr lang="en-US" sz="2700" dirty="0"/>
          </a:p>
          <a:p>
            <a:pPr lvl="2"/>
            <a:r>
              <a:rPr lang="en-US" sz="2200" dirty="0"/>
              <a:t>Community agents </a:t>
            </a:r>
          </a:p>
          <a:p>
            <a:pPr lvl="2"/>
            <a:r>
              <a:rPr lang="en-US" sz="2200" dirty="0"/>
              <a:t>Agricultural service providers</a:t>
            </a:r>
          </a:p>
          <a:p>
            <a:r>
              <a:rPr lang="en-US" sz="2900" dirty="0" smtClean="0"/>
              <a:t>Workshop today </a:t>
            </a:r>
            <a:endParaRPr lang="en-US" sz="2900" dirty="0"/>
          </a:p>
        </p:txBody>
      </p:sp>
    </p:spTree>
    <p:extLst>
      <p:ext uri="{BB962C8B-B14F-4D97-AF65-F5344CB8AC3E}">
        <p14:creationId xmlns:p14="http://schemas.microsoft.com/office/powerpoint/2010/main" val="2025879833"/>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Research Aims</a:t>
            </a:r>
            <a:endParaRPr lang="en-US" dirty="0"/>
          </a:p>
        </p:txBody>
      </p:sp>
      <p:sp>
        <p:nvSpPr>
          <p:cNvPr id="3" name="Content Placeholder 2"/>
          <p:cNvSpPr>
            <a:spLocks noGrp="1"/>
          </p:cNvSpPr>
          <p:nvPr>
            <p:ph idx="1"/>
          </p:nvPr>
        </p:nvSpPr>
        <p:spPr/>
        <p:txBody>
          <a:bodyPr/>
          <a:lstStyle/>
          <a:p>
            <a:r>
              <a:rPr lang="en-US" dirty="0" smtClean="0"/>
              <a:t>Understand </a:t>
            </a:r>
            <a:r>
              <a:rPr lang="en-US" b="1" dirty="0" smtClean="0"/>
              <a:t>existing mindsets </a:t>
            </a:r>
            <a:r>
              <a:rPr lang="en-US" dirty="0" smtClean="0"/>
              <a:t>with regard to agricultural production…</a:t>
            </a:r>
            <a:r>
              <a:rPr lang="en-US" dirty="0" err="1" smtClean="0"/>
              <a:t>hekima</a:t>
            </a:r>
            <a:r>
              <a:rPr lang="en-US" dirty="0" smtClean="0"/>
              <a:t>  </a:t>
            </a:r>
            <a:r>
              <a:rPr lang="en-US" dirty="0" err="1" smtClean="0"/>
              <a:t>kwa</a:t>
            </a:r>
            <a:r>
              <a:rPr lang="en-US" dirty="0" smtClean="0"/>
              <a:t> </a:t>
            </a:r>
            <a:r>
              <a:rPr lang="en-US" dirty="0" err="1" smtClean="0"/>
              <a:t>kilimo</a:t>
            </a:r>
            <a:r>
              <a:rPr lang="en-US" dirty="0" smtClean="0"/>
              <a:t> </a:t>
            </a:r>
          </a:p>
          <a:p>
            <a:pPr lvl="1"/>
            <a:r>
              <a:rPr lang="en-US" dirty="0" smtClean="0"/>
              <a:t>Especially with regard to conservation agriculture</a:t>
            </a:r>
          </a:p>
          <a:p>
            <a:r>
              <a:rPr lang="en-US" dirty="0" smtClean="0"/>
              <a:t>Map the structure of agricultural production </a:t>
            </a:r>
            <a:r>
              <a:rPr lang="en-US" dirty="0"/>
              <a:t>networks </a:t>
            </a:r>
            <a:r>
              <a:rPr lang="en-US" dirty="0" smtClean="0"/>
              <a:t>(</a:t>
            </a:r>
            <a:r>
              <a:rPr lang="en-US" dirty="0" err="1" smtClean="0"/>
              <a:t>ya</a:t>
            </a:r>
            <a:r>
              <a:rPr lang="en-US" dirty="0" smtClean="0"/>
              <a:t> </a:t>
            </a:r>
            <a:r>
              <a:rPr lang="en-US" dirty="0" err="1"/>
              <a:t>mtandao</a:t>
            </a:r>
            <a:r>
              <a:rPr lang="en-US" dirty="0"/>
              <a:t> </a:t>
            </a:r>
            <a:r>
              <a:rPr lang="en-US" dirty="0" err="1"/>
              <a:t>wa</a:t>
            </a:r>
            <a:r>
              <a:rPr lang="en-US" dirty="0"/>
              <a:t> </a:t>
            </a:r>
            <a:r>
              <a:rPr lang="en-US" dirty="0" err="1"/>
              <a:t>kulimo</a:t>
            </a:r>
            <a:r>
              <a:rPr lang="en-US" dirty="0"/>
              <a:t>) </a:t>
            </a:r>
            <a:r>
              <a:rPr lang="en-US" dirty="0" smtClean="0"/>
              <a:t>in </a:t>
            </a:r>
            <a:r>
              <a:rPr lang="en-US" dirty="0" err="1" smtClean="0"/>
              <a:t>Tranz-Nzoia</a:t>
            </a:r>
            <a:r>
              <a:rPr lang="en-US" dirty="0" smtClean="0"/>
              <a:t> District</a:t>
            </a:r>
          </a:p>
          <a:p>
            <a:r>
              <a:rPr lang="en-US" dirty="0" smtClean="0"/>
              <a:t>Prioritized Identifying:</a:t>
            </a:r>
          </a:p>
          <a:p>
            <a:pPr lvl="1"/>
            <a:r>
              <a:rPr lang="en-US" dirty="0"/>
              <a:t>Key </a:t>
            </a:r>
            <a:r>
              <a:rPr lang="en-US" dirty="0" smtClean="0"/>
              <a:t>contacts or nodes </a:t>
            </a:r>
            <a:r>
              <a:rPr lang="en-US" dirty="0"/>
              <a:t>in the </a:t>
            </a:r>
            <a:r>
              <a:rPr lang="en-US" dirty="0" smtClean="0"/>
              <a:t>network</a:t>
            </a:r>
          </a:p>
          <a:p>
            <a:pPr lvl="2"/>
            <a:r>
              <a:rPr lang="en-US" dirty="0" smtClean="0"/>
              <a:t>For farmers (</a:t>
            </a:r>
            <a:r>
              <a:rPr lang="en-US" dirty="0" err="1" smtClean="0"/>
              <a:t>kwa</a:t>
            </a:r>
            <a:r>
              <a:rPr lang="en-US" dirty="0" smtClean="0"/>
              <a:t> </a:t>
            </a:r>
            <a:r>
              <a:rPr lang="en-US" dirty="0" err="1" smtClean="0"/>
              <a:t>mkulima</a:t>
            </a:r>
            <a:r>
              <a:rPr lang="en-US" dirty="0" smtClean="0"/>
              <a:t>)</a:t>
            </a:r>
          </a:p>
          <a:p>
            <a:pPr lvl="2"/>
            <a:r>
              <a:rPr lang="en-US" dirty="0" smtClean="0"/>
              <a:t>In the whole agricultural production network (</a:t>
            </a:r>
            <a:r>
              <a:rPr lang="en-US" dirty="0" err="1" smtClean="0"/>
              <a:t>kwa</a:t>
            </a:r>
            <a:r>
              <a:rPr lang="en-US" dirty="0" smtClean="0"/>
              <a:t> </a:t>
            </a:r>
            <a:r>
              <a:rPr lang="en-US" dirty="0" err="1" smtClean="0"/>
              <a:t>kila</a:t>
            </a:r>
            <a:r>
              <a:rPr lang="en-US" dirty="0" smtClean="0"/>
              <a:t> </a:t>
            </a:r>
            <a:r>
              <a:rPr lang="en-US" dirty="0" err="1" smtClean="0"/>
              <a:t>mtu</a:t>
            </a:r>
            <a:r>
              <a:rPr lang="en-US" dirty="0" smtClean="0"/>
              <a:t> </a:t>
            </a:r>
            <a:r>
              <a:rPr lang="en-US" dirty="0" err="1" smtClean="0"/>
              <a:t>katika</a:t>
            </a:r>
            <a:r>
              <a:rPr lang="en-US" dirty="0" smtClean="0"/>
              <a:t> </a:t>
            </a:r>
            <a:r>
              <a:rPr lang="en-US" dirty="0" err="1" smtClean="0"/>
              <a:t>matandao</a:t>
            </a:r>
            <a:r>
              <a:rPr lang="en-US" dirty="0" smtClean="0"/>
              <a:t> </a:t>
            </a:r>
            <a:r>
              <a:rPr lang="en-US" dirty="0" err="1" smtClean="0"/>
              <a:t>wa</a:t>
            </a:r>
            <a:r>
              <a:rPr lang="en-US" dirty="0" smtClean="0"/>
              <a:t> </a:t>
            </a:r>
            <a:r>
              <a:rPr lang="en-US" dirty="0" err="1" smtClean="0"/>
              <a:t>kulimo</a:t>
            </a:r>
            <a:r>
              <a:rPr lang="en-US" dirty="0" smtClean="0"/>
              <a:t>)</a:t>
            </a:r>
            <a:endParaRPr lang="en-US" dirty="0"/>
          </a:p>
          <a:p>
            <a:pPr lvl="1"/>
            <a:r>
              <a:rPr lang="en-US" dirty="0"/>
              <a:t>Knowledge and beliefs about </a:t>
            </a:r>
            <a:r>
              <a:rPr lang="en-US" dirty="0" smtClean="0"/>
              <a:t>CA</a:t>
            </a:r>
          </a:p>
          <a:p>
            <a:pPr lvl="2"/>
            <a:r>
              <a:rPr lang="en-US" dirty="0" smtClean="0"/>
              <a:t>Differences between farmers and service providers/community agents</a:t>
            </a:r>
            <a:endParaRPr lang="en-US" dirty="0"/>
          </a:p>
          <a:p>
            <a:pPr marL="411480" lvl="1" indent="0">
              <a:buNone/>
            </a:pPr>
            <a:endParaRPr lang="en-US" dirty="0" smtClean="0"/>
          </a:p>
        </p:txBody>
      </p:sp>
    </p:spTree>
    <p:extLst>
      <p:ext uri="{BB962C8B-B14F-4D97-AF65-F5344CB8AC3E}">
        <p14:creationId xmlns:p14="http://schemas.microsoft.com/office/powerpoint/2010/main" val="3261968056"/>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Farmer Involvement in Agricultural Networks</a:t>
            </a:r>
            <a:endParaRPr lang="en-US" dirty="0"/>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2431116767"/>
              </p:ext>
            </p:extLst>
          </p:nvPr>
        </p:nvGraphicFramePr>
        <p:xfrm>
          <a:off x="457199" y="2286000"/>
          <a:ext cx="7543800" cy="2215435"/>
        </p:xfrm>
        <a:graphic>
          <a:graphicData uri="http://schemas.openxmlformats.org/drawingml/2006/table">
            <a:tbl>
              <a:tblPr>
                <a:tableStyleId>{3B4B98B0-60AC-42C2-AFA5-B58CD77FA1E5}</a:tableStyleId>
              </a:tblPr>
              <a:tblGrid>
                <a:gridCol w="1454226"/>
                <a:gridCol w="1406405"/>
                <a:gridCol w="1258866"/>
                <a:gridCol w="1152074"/>
                <a:gridCol w="1053030"/>
                <a:gridCol w="1219199"/>
              </a:tblGrid>
              <a:tr h="657188">
                <a:tc>
                  <a:txBody>
                    <a:bodyPr/>
                    <a:lstStyle/>
                    <a:p>
                      <a:pPr algn="l" fontAlgn="b"/>
                      <a:r>
                        <a:rPr lang="en-US" sz="1800" b="1" u="none" strike="noStrike" dirty="0">
                          <a:effectLst/>
                        </a:rPr>
                        <a:t>Variable</a:t>
                      </a:r>
                      <a:endParaRPr lang="en-US" sz="1800" b="1" i="0" u="none" strike="noStrike" dirty="0">
                        <a:solidFill>
                          <a:srgbClr val="000000"/>
                        </a:solidFill>
                        <a:effectLst/>
                        <a:latin typeface="Calibri"/>
                      </a:endParaRPr>
                    </a:p>
                  </a:txBody>
                  <a:tcPr marL="9525" marR="9525" marT="9525" marB="0" anchor="b"/>
                </a:tc>
                <a:tc>
                  <a:txBody>
                    <a:bodyPr/>
                    <a:lstStyle/>
                    <a:p>
                      <a:pPr algn="l" fontAlgn="b"/>
                      <a:r>
                        <a:rPr lang="en-US" sz="1800" b="1" u="none" strike="noStrike" dirty="0">
                          <a:effectLst/>
                        </a:rPr>
                        <a:t>Observations</a:t>
                      </a:r>
                      <a:endParaRPr lang="en-US" sz="1800" b="1" i="0" u="none" strike="noStrike" dirty="0">
                        <a:solidFill>
                          <a:srgbClr val="000000"/>
                        </a:solidFill>
                        <a:effectLst/>
                        <a:latin typeface="Calibri"/>
                      </a:endParaRPr>
                    </a:p>
                  </a:txBody>
                  <a:tcPr marL="9525" marR="9525" marT="9525" marB="0" anchor="b"/>
                </a:tc>
                <a:tc>
                  <a:txBody>
                    <a:bodyPr/>
                    <a:lstStyle/>
                    <a:p>
                      <a:pPr algn="l" fontAlgn="b"/>
                      <a:r>
                        <a:rPr lang="en-US" sz="1800" b="1" u="none" strike="noStrike" dirty="0">
                          <a:effectLst/>
                        </a:rPr>
                        <a:t>Mean</a:t>
                      </a:r>
                      <a:endParaRPr lang="en-US" sz="1800" b="1" i="0" u="none" strike="noStrike" dirty="0">
                        <a:solidFill>
                          <a:srgbClr val="000000"/>
                        </a:solidFill>
                        <a:effectLst/>
                        <a:latin typeface="Calibri"/>
                      </a:endParaRPr>
                    </a:p>
                  </a:txBody>
                  <a:tcPr marL="9525" marR="9525" marT="9525" marB="0" anchor="b"/>
                </a:tc>
                <a:tc>
                  <a:txBody>
                    <a:bodyPr/>
                    <a:lstStyle/>
                    <a:p>
                      <a:pPr algn="l" fontAlgn="b"/>
                      <a:r>
                        <a:rPr lang="en-US" sz="1800" b="1" u="none" strike="noStrike">
                          <a:effectLst/>
                        </a:rPr>
                        <a:t>Standard Deviation</a:t>
                      </a:r>
                      <a:endParaRPr lang="en-US" sz="1800" b="1" i="0" u="none" strike="noStrike">
                        <a:solidFill>
                          <a:srgbClr val="000000"/>
                        </a:solidFill>
                        <a:effectLst/>
                        <a:latin typeface="Calibri"/>
                      </a:endParaRPr>
                    </a:p>
                  </a:txBody>
                  <a:tcPr marL="9525" marR="9525" marT="9525" marB="0" anchor="b"/>
                </a:tc>
                <a:tc>
                  <a:txBody>
                    <a:bodyPr/>
                    <a:lstStyle/>
                    <a:p>
                      <a:pPr algn="l" fontAlgn="b"/>
                      <a:r>
                        <a:rPr lang="en-US" sz="1800" b="1" u="none" strike="noStrike" dirty="0" smtClean="0">
                          <a:effectLst/>
                        </a:rPr>
                        <a:t>Min</a:t>
                      </a:r>
                    </a:p>
                    <a:p>
                      <a:pPr algn="l" fontAlgn="b"/>
                      <a:r>
                        <a:rPr lang="en-US" sz="1800" b="1" u="none" strike="noStrike" dirty="0" smtClean="0">
                          <a:effectLst/>
                        </a:rPr>
                        <a:t>Value</a:t>
                      </a:r>
                      <a:endParaRPr lang="en-US" sz="1800" b="1" i="0" u="none" strike="noStrike" dirty="0">
                        <a:solidFill>
                          <a:srgbClr val="000000"/>
                        </a:solidFill>
                        <a:effectLst/>
                        <a:latin typeface="Calibri"/>
                      </a:endParaRPr>
                    </a:p>
                  </a:txBody>
                  <a:tcPr marL="9525" marR="9525" marT="9525" marB="0" anchor="b"/>
                </a:tc>
                <a:tc>
                  <a:txBody>
                    <a:bodyPr/>
                    <a:lstStyle/>
                    <a:p>
                      <a:pPr algn="l" fontAlgn="b"/>
                      <a:r>
                        <a:rPr lang="en-US" sz="1800" b="1" u="none" strike="noStrike" dirty="0">
                          <a:effectLst/>
                        </a:rPr>
                        <a:t>Max </a:t>
                      </a:r>
                      <a:endParaRPr lang="en-US" sz="1800" b="1" u="none" strike="noStrike" dirty="0" smtClean="0">
                        <a:effectLst/>
                      </a:endParaRPr>
                    </a:p>
                    <a:p>
                      <a:pPr algn="l" fontAlgn="b"/>
                      <a:r>
                        <a:rPr lang="en-US" sz="1800" b="1" u="none" strike="noStrike" dirty="0" smtClean="0">
                          <a:effectLst/>
                        </a:rPr>
                        <a:t>Value</a:t>
                      </a:r>
                      <a:endParaRPr lang="en-US" sz="1800" b="1" i="0" u="none" strike="noStrike" dirty="0">
                        <a:solidFill>
                          <a:srgbClr val="000000"/>
                        </a:solidFill>
                        <a:effectLst/>
                        <a:latin typeface="Calibri"/>
                      </a:endParaRPr>
                    </a:p>
                  </a:txBody>
                  <a:tcPr marL="9525" marR="9525" marT="9525" marB="0" anchor="b"/>
                </a:tc>
              </a:tr>
              <a:tr h="552531">
                <a:tc>
                  <a:txBody>
                    <a:bodyPr/>
                    <a:lstStyle/>
                    <a:p>
                      <a:pPr algn="l" fontAlgn="b"/>
                      <a:r>
                        <a:rPr lang="en-US" sz="1800" u="none" strike="noStrike" dirty="0" smtClean="0">
                          <a:effectLst/>
                        </a:rPr>
                        <a:t>Resource</a:t>
                      </a:r>
                      <a:r>
                        <a:rPr lang="en-US" sz="1800" u="none" strike="noStrike" baseline="0" dirty="0" smtClean="0">
                          <a:effectLst/>
                        </a:rPr>
                        <a:t> Contacts</a:t>
                      </a:r>
                      <a:endParaRPr lang="en-US" sz="1800" b="0" i="0" u="none" strike="noStrike" dirty="0">
                        <a:solidFill>
                          <a:srgbClr val="000000"/>
                        </a:solidFill>
                        <a:effectLst/>
                        <a:latin typeface="Calibri"/>
                      </a:endParaRPr>
                    </a:p>
                  </a:txBody>
                  <a:tcPr marL="9525" marR="9525" marT="9525" marB="0" anchor="b"/>
                </a:tc>
                <a:tc>
                  <a:txBody>
                    <a:bodyPr/>
                    <a:lstStyle/>
                    <a:p>
                      <a:pPr algn="l" fontAlgn="b"/>
                      <a:r>
                        <a:rPr lang="en-US" sz="1800" b="0" i="0" u="none" strike="noStrike" dirty="0" smtClean="0">
                          <a:solidFill>
                            <a:schemeClr val="tx1"/>
                          </a:solidFill>
                          <a:effectLst/>
                          <a:latin typeface="+mn-lt"/>
                        </a:rPr>
                        <a:t>79</a:t>
                      </a:r>
                      <a:endParaRPr lang="en-US" sz="1800" b="0" i="0" u="none" strike="noStrike" dirty="0">
                        <a:solidFill>
                          <a:srgbClr val="000000"/>
                        </a:solidFill>
                        <a:effectLst/>
                        <a:latin typeface="Calibri"/>
                      </a:endParaRPr>
                    </a:p>
                  </a:txBody>
                  <a:tcPr marL="9525" marR="9525" marT="9525" marB="0" anchor="b"/>
                </a:tc>
                <a:tc>
                  <a:txBody>
                    <a:bodyPr/>
                    <a:lstStyle/>
                    <a:p>
                      <a:pPr algn="l" fontAlgn="b"/>
                      <a:r>
                        <a:rPr lang="en-US" sz="1800" b="0" i="0" u="none" strike="noStrike" dirty="0" smtClean="0">
                          <a:solidFill>
                            <a:schemeClr val="tx1"/>
                          </a:solidFill>
                          <a:effectLst/>
                          <a:latin typeface="+mn-lt"/>
                        </a:rPr>
                        <a:t>5.72</a:t>
                      </a:r>
                      <a:endParaRPr lang="en-US" sz="1800" b="0" i="0" u="none" strike="noStrike" dirty="0">
                        <a:solidFill>
                          <a:srgbClr val="000000"/>
                        </a:solidFill>
                        <a:effectLst/>
                        <a:latin typeface="Calibri"/>
                      </a:endParaRPr>
                    </a:p>
                  </a:txBody>
                  <a:tcPr marL="9525" marR="9525" marT="9525" marB="0" anchor="b"/>
                </a:tc>
                <a:tc>
                  <a:txBody>
                    <a:bodyPr/>
                    <a:lstStyle/>
                    <a:p>
                      <a:pPr algn="l" fontAlgn="b"/>
                      <a:r>
                        <a:rPr lang="en-US" sz="1800" b="0" i="0" u="none" strike="noStrike" dirty="0" smtClean="0">
                          <a:solidFill>
                            <a:schemeClr val="tx1"/>
                          </a:solidFill>
                          <a:effectLst/>
                          <a:latin typeface="+mn-lt"/>
                        </a:rPr>
                        <a:t>2.54</a:t>
                      </a:r>
                      <a:endParaRPr lang="en-US" sz="1800" b="0" i="0" u="none" strike="noStrike" dirty="0">
                        <a:solidFill>
                          <a:srgbClr val="000000"/>
                        </a:solidFill>
                        <a:effectLst/>
                        <a:latin typeface="Calibri"/>
                      </a:endParaRPr>
                    </a:p>
                  </a:txBody>
                  <a:tcPr marL="9525" marR="9525" marT="9525" marB="0" anchor="b"/>
                </a:tc>
                <a:tc>
                  <a:txBody>
                    <a:bodyPr/>
                    <a:lstStyle/>
                    <a:p>
                      <a:pPr algn="l" fontAlgn="b"/>
                      <a:r>
                        <a:rPr lang="en-US" sz="1800" u="none" strike="noStrike">
                          <a:effectLst/>
                        </a:rPr>
                        <a:t>0</a:t>
                      </a:r>
                      <a:endParaRPr lang="en-US" sz="1800" b="0" i="0" u="none" strike="noStrike">
                        <a:solidFill>
                          <a:srgbClr val="000000"/>
                        </a:solidFill>
                        <a:effectLst/>
                        <a:latin typeface="Calibri"/>
                      </a:endParaRPr>
                    </a:p>
                  </a:txBody>
                  <a:tcPr marL="9525" marR="9525" marT="9525" marB="0" anchor="b"/>
                </a:tc>
                <a:tc>
                  <a:txBody>
                    <a:bodyPr/>
                    <a:lstStyle/>
                    <a:p>
                      <a:pPr algn="l" fontAlgn="b"/>
                      <a:r>
                        <a:rPr lang="en-US" sz="1800" b="0" i="0" u="none" strike="noStrike" dirty="0" smtClean="0">
                          <a:solidFill>
                            <a:schemeClr val="tx1"/>
                          </a:solidFill>
                          <a:effectLst/>
                          <a:latin typeface="+mn-lt"/>
                        </a:rPr>
                        <a:t>11</a:t>
                      </a:r>
                      <a:endParaRPr lang="en-US" sz="1800" b="0" i="0" u="none" strike="noStrike" dirty="0">
                        <a:solidFill>
                          <a:srgbClr val="000000"/>
                        </a:solidFill>
                        <a:effectLst/>
                        <a:latin typeface="Calibri"/>
                      </a:endParaRPr>
                    </a:p>
                  </a:txBody>
                  <a:tcPr marL="9525" marR="9525" marT="9525" marB="0" anchor="b"/>
                </a:tc>
              </a:tr>
              <a:tr h="1000082">
                <a:tc>
                  <a:txBody>
                    <a:bodyPr/>
                    <a:lstStyle/>
                    <a:p>
                      <a:pPr algn="l" fontAlgn="b"/>
                      <a:r>
                        <a:rPr lang="en-US" sz="1800" u="none" strike="noStrike" dirty="0" smtClean="0">
                          <a:effectLst/>
                        </a:rPr>
                        <a:t>Information Contacts</a:t>
                      </a:r>
                      <a:endParaRPr lang="en-US" sz="1800" b="0" i="0" u="none" strike="noStrike" dirty="0">
                        <a:solidFill>
                          <a:srgbClr val="000000"/>
                        </a:solidFill>
                        <a:effectLst/>
                        <a:latin typeface="Calibri"/>
                      </a:endParaRPr>
                    </a:p>
                  </a:txBody>
                  <a:tcPr marL="9525" marR="9525" marT="9525" marB="0" anchor="b"/>
                </a:tc>
                <a:tc>
                  <a:txBody>
                    <a:bodyPr/>
                    <a:lstStyle/>
                    <a:p>
                      <a:pPr algn="l" fontAlgn="b"/>
                      <a:r>
                        <a:rPr lang="en-US" sz="1800" b="0" i="0" u="none" strike="noStrike" dirty="0" smtClean="0">
                          <a:solidFill>
                            <a:schemeClr val="tx1"/>
                          </a:solidFill>
                          <a:effectLst/>
                          <a:latin typeface="+mn-lt"/>
                        </a:rPr>
                        <a:t>79</a:t>
                      </a:r>
                      <a:endParaRPr lang="en-US" sz="1800" b="0" i="0" u="none" strike="noStrike" dirty="0">
                        <a:solidFill>
                          <a:srgbClr val="000000"/>
                        </a:solidFill>
                        <a:effectLst/>
                        <a:latin typeface="Calibri"/>
                      </a:endParaRPr>
                    </a:p>
                  </a:txBody>
                  <a:tcPr marL="9525" marR="9525" marT="9525" marB="0" anchor="b"/>
                </a:tc>
                <a:tc>
                  <a:txBody>
                    <a:bodyPr/>
                    <a:lstStyle/>
                    <a:p>
                      <a:pPr algn="l" fontAlgn="b"/>
                      <a:r>
                        <a:rPr lang="en-US" sz="1800" u="none" strike="noStrike" dirty="0" smtClean="0">
                          <a:effectLst/>
                        </a:rPr>
                        <a:t>7.50</a:t>
                      </a:r>
                      <a:endParaRPr lang="en-US" sz="1800" b="0" i="0" u="none" strike="noStrike" dirty="0">
                        <a:solidFill>
                          <a:srgbClr val="000000"/>
                        </a:solidFill>
                        <a:effectLst/>
                        <a:latin typeface="Calibri"/>
                      </a:endParaRPr>
                    </a:p>
                  </a:txBody>
                  <a:tcPr marL="9525" marR="9525" marT="9525" marB="0" anchor="b"/>
                </a:tc>
                <a:tc>
                  <a:txBody>
                    <a:bodyPr/>
                    <a:lstStyle/>
                    <a:p>
                      <a:pPr algn="l" fontAlgn="b"/>
                      <a:r>
                        <a:rPr lang="en-US" sz="1800" b="0" i="0" u="none" strike="noStrike" dirty="0" smtClean="0">
                          <a:solidFill>
                            <a:schemeClr val="tx1"/>
                          </a:solidFill>
                          <a:effectLst/>
                          <a:latin typeface="+mn-lt"/>
                        </a:rPr>
                        <a:t>4.59</a:t>
                      </a:r>
                      <a:endParaRPr lang="en-US" sz="1800" b="0" i="0" u="none" strike="noStrike" dirty="0">
                        <a:solidFill>
                          <a:srgbClr val="000000"/>
                        </a:solidFill>
                        <a:effectLst/>
                        <a:latin typeface="Calibri"/>
                      </a:endParaRPr>
                    </a:p>
                  </a:txBody>
                  <a:tcPr marL="9525" marR="9525" marT="9525" marB="0" anchor="b"/>
                </a:tc>
                <a:tc>
                  <a:txBody>
                    <a:bodyPr/>
                    <a:lstStyle/>
                    <a:p>
                      <a:pPr algn="l" fontAlgn="b"/>
                      <a:r>
                        <a:rPr lang="en-US" sz="1800" u="none" strike="noStrike">
                          <a:effectLst/>
                        </a:rPr>
                        <a:t>0</a:t>
                      </a:r>
                      <a:endParaRPr lang="en-US" sz="1800" b="0" i="0" u="none" strike="noStrike">
                        <a:solidFill>
                          <a:srgbClr val="000000"/>
                        </a:solidFill>
                        <a:effectLst/>
                        <a:latin typeface="Calibri"/>
                      </a:endParaRPr>
                    </a:p>
                  </a:txBody>
                  <a:tcPr marL="9525" marR="9525" marT="9525" marB="0" anchor="b"/>
                </a:tc>
                <a:tc>
                  <a:txBody>
                    <a:bodyPr/>
                    <a:lstStyle/>
                    <a:p>
                      <a:pPr algn="l" fontAlgn="b"/>
                      <a:r>
                        <a:rPr lang="en-US" sz="1800" u="none" strike="noStrike" dirty="0" smtClean="0">
                          <a:effectLst/>
                        </a:rPr>
                        <a:t>18</a:t>
                      </a:r>
                      <a:endParaRPr lang="en-US" sz="1800" b="0" i="0" u="none" strike="noStrike" dirty="0">
                        <a:solidFill>
                          <a:srgbClr val="000000"/>
                        </a:solidFill>
                        <a:effectLst/>
                        <a:latin typeface="Calibri"/>
                      </a:endParaRPr>
                    </a:p>
                  </a:txBody>
                  <a:tcPr marL="9525" marR="9525" marT="9525" marB="0" anchor="b"/>
                </a:tc>
              </a:tr>
            </a:tbl>
          </a:graphicData>
        </a:graphic>
      </p:graphicFrame>
    </p:spTree>
    <p:extLst>
      <p:ext uri="{BB962C8B-B14F-4D97-AF65-F5344CB8AC3E}">
        <p14:creationId xmlns:p14="http://schemas.microsoft.com/office/powerpoint/2010/main" val="4066278133"/>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dirty="0" smtClean="0"/>
              <a:t>Key Resource Contacts for Farmers</a:t>
            </a:r>
            <a:endParaRPr lang="en-US" sz="4000" dirty="0"/>
          </a:p>
        </p:txBody>
      </p:sp>
      <p:graphicFrame>
        <p:nvGraphicFramePr>
          <p:cNvPr id="5" name="Table 4"/>
          <p:cNvGraphicFramePr>
            <a:graphicFrameLocks noGrp="1"/>
          </p:cNvGraphicFramePr>
          <p:nvPr>
            <p:extLst>
              <p:ext uri="{D42A27DB-BD31-4B8C-83A1-F6EECF244321}">
                <p14:modId xmlns:p14="http://schemas.microsoft.com/office/powerpoint/2010/main" val="2523909297"/>
              </p:ext>
            </p:extLst>
          </p:nvPr>
        </p:nvGraphicFramePr>
        <p:xfrm>
          <a:off x="685800" y="1371598"/>
          <a:ext cx="7162800" cy="5005119"/>
        </p:xfrm>
        <a:graphic>
          <a:graphicData uri="http://schemas.openxmlformats.org/drawingml/2006/table">
            <a:tbl>
              <a:tblPr>
                <a:tableStyleId>{3B4B98B0-60AC-42C2-AFA5-B58CD77FA1E5}</a:tableStyleId>
              </a:tblPr>
              <a:tblGrid>
                <a:gridCol w="3256666"/>
                <a:gridCol w="1943350"/>
                <a:gridCol w="1962784"/>
              </a:tblGrid>
              <a:tr h="449063">
                <a:tc>
                  <a:txBody>
                    <a:bodyPr/>
                    <a:lstStyle/>
                    <a:p>
                      <a:pPr algn="l" fontAlgn="t"/>
                      <a:r>
                        <a:rPr lang="en-US" sz="1400" b="1" u="none" strike="noStrike" dirty="0">
                          <a:effectLst/>
                        </a:rPr>
                        <a:t>Agent Type:</a:t>
                      </a:r>
                      <a:endParaRPr lang="en-US" sz="1400" b="1" i="0" u="none" strike="noStrike" dirty="0">
                        <a:solidFill>
                          <a:srgbClr val="000000"/>
                        </a:solidFill>
                        <a:effectLst/>
                        <a:latin typeface="Calibri"/>
                      </a:endParaRPr>
                    </a:p>
                  </a:txBody>
                  <a:tcPr marL="9525" marR="9525" marT="9525" marB="0"/>
                </a:tc>
                <a:tc>
                  <a:txBody>
                    <a:bodyPr/>
                    <a:lstStyle/>
                    <a:p>
                      <a:pPr algn="r" fontAlgn="b"/>
                      <a:r>
                        <a:rPr lang="en-US" sz="1400" b="1" u="none" strike="noStrike" dirty="0">
                          <a:effectLst/>
                        </a:rPr>
                        <a:t>Number of </a:t>
                      </a:r>
                      <a:r>
                        <a:rPr lang="en-US" sz="1400" b="1" u="none" strike="noStrike" dirty="0" smtClean="0">
                          <a:effectLst/>
                        </a:rPr>
                        <a:t>Reports </a:t>
                      </a:r>
                    </a:p>
                    <a:p>
                      <a:pPr algn="r" fontAlgn="b"/>
                      <a:r>
                        <a:rPr lang="en-US" sz="1400" b="1" u="none" strike="noStrike" dirty="0" smtClean="0">
                          <a:effectLst/>
                        </a:rPr>
                        <a:t>(Out of 79):</a:t>
                      </a:r>
                      <a:endParaRPr lang="en-US" sz="1400" b="1" i="0" u="none" strike="noStrike" dirty="0">
                        <a:solidFill>
                          <a:srgbClr val="000000"/>
                        </a:solidFill>
                        <a:effectLst/>
                        <a:latin typeface="Calibri"/>
                      </a:endParaRPr>
                    </a:p>
                  </a:txBody>
                  <a:tcPr marL="9525" marR="9525" marT="9525" marB="0" anchor="b"/>
                </a:tc>
                <a:tc>
                  <a:txBody>
                    <a:bodyPr/>
                    <a:lstStyle/>
                    <a:p>
                      <a:pPr algn="r" fontAlgn="b"/>
                      <a:r>
                        <a:rPr lang="en-US" sz="1400" b="1" u="none" strike="noStrike" dirty="0">
                          <a:effectLst/>
                        </a:rPr>
                        <a:t>Percentage of Farmers Reporting Contact: </a:t>
                      </a:r>
                      <a:endParaRPr lang="en-US" sz="1400" b="1" i="0" u="none" strike="noStrike" dirty="0">
                        <a:solidFill>
                          <a:srgbClr val="000000"/>
                        </a:solidFill>
                        <a:effectLst/>
                        <a:latin typeface="Calibri"/>
                      </a:endParaRPr>
                    </a:p>
                  </a:txBody>
                  <a:tcPr marL="9525" marR="9525" marT="9525" marB="0" anchor="b"/>
                </a:tc>
              </a:tr>
              <a:tr h="238537">
                <a:tc>
                  <a:txBody>
                    <a:bodyPr/>
                    <a:lstStyle/>
                    <a:p>
                      <a:pPr algn="l" fontAlgn="t"/>
                      <a:r>
                        <a:rPr lang="en-US" sz="1400" b="0" i="0" u="none" strike="noStrike">
                          <a:solidFill>
                            <a:srgbClr val="000000"/>
                          </a:solidFill>
                          <a:effectLst/>
                          <a:latin typeface="Calibri"/>
                        </a:rPr>
                        <a:t>Vendor in a agro-vet shop</a:t>
                      </a:r>
                    </a:p>
                  </a:txBody>
                  <a:tcPr marL="9525" marR="9525" marT="9525" marB="0"/>
                </a:tc>
                <a:tc>
                  <a:txBody>
                    <a:bodyPr/>
                    <a:lstStyle/>
                    <a:p>
                      <a:pPr algn="r" fontAlgn="b"/>
                      <a:r>
                        <a:rPr lang="en-US" sz="1400" b="0" i="0" u="none" strike="noStrike">
                          <a:solidFill>
                            <a:srgbClr val="000000"/>
                          </a:solidFill>
                          <a:effectLst/>
                          <a:latin typeface="Calibri"/>
                        </a:rPr>
                        <a:t>68</a:t>
                      </a:r>
                    </a:p>
                  </a:txBody>
                  <a:tcPr marL="9525" marR="9525" marT="9525" marB="0" anchor="b"/>
                </a:tc>
                <a:tc>
                  <a:txBody>
                    <a:bodyPr/>
                    <a:lstStyle/>
                    <a:p>
                      <a:pPr algn="r" fontAlgn="b"/>
                      <a:r>
                        <a:rPr lang="en-US" sz="1400" b="0" i="0" u="none" strike="noStrike">
                          <a:solidFill>
                            <a:srgbClr val="000000"/>
                          </a:solidFill>
                          <a:effectLst/>
                          <a:latin typeface="Calibri"/>
                        </a:rPr>
                        <a:t>86%</a:t>
                      </a:r>
                    </a:p>
                  </a:txBody>
                  <a:tcPr marL="9525" marR="9525" marT="9525" marB="0" anchor="b"/>
                </a:tc>
              </a:tr>
              <a:tr h="238537">
                <a:tc>
                  <a:txBody>
                    <a:bodyPr/>
                    <a:lstStyle/>
                    <a:p>
                      <a:pPr algn="l" fontAlgn="t"/>
                      <a:r>
                        <a:rPr lang="en-US" sz="1400" b="0" i="0" u="none" strike="noStrike" dirty="0" smtClean="0">
                          <a:solidFill>
                            <a:srgbClr val="000000"/>
                          </a:solidFill>
                          <a:effectLst/>
                          <a:latin typeface="Calibri"/>
                        </a:rPr>
                        <a:t>Veterinary </a:t>
                      </a:r>
                      <a:r>
                        <a:rPr lang="en-US" sz="1400" b="0" i="0" u="none" strike="noStrike" dirty="0">
                          <a:solidFill>
                            <a:srgbClr val="000000"/>
                          </a:solidFill>
                          <a:effectLst/>
                          <a:latin typeface="Calibri"/>
                        </a:rPr>
                        <a:t>Service provider</a:t>
                      </a:r>
                    </a:p>
                  </a:txBody>
                  <a:tcPr marL="9525" marR="9525" marT="9525" marB="0"/>
                </a:tc>
                <a:tc>
                  <a:txBody>
                    <a:bodyPr/>
                    <a:lstStyle/>
                    <a:p>
                      <a:pPr algn="r" fontAlgn="b"/>
                      <a:r>
                        <a:rPr lang="en-US" sz="1400" b="0" i="0" u="none" strike="noStrike">
                          <a:solidFill>
                            <a:srgbClr val="000000"/>
                          </a:solidFill>
                          <a:effectLst/>
                          <a:latin typeface="Calibri"/>
                        </a:rPr>
                        <a:t>68</a:t>
                      </a:r>
                    </a:p>
                  </a:txBody>
                  <a:tcPr marL="9525" marR="9525" marT="9525" marB="0" anchor="b"/>
                </a:tc>
                <a:tc>
                  <a:txBody>
                    <a:bodyPr/>
                    <a:lstStyle/>
                    <a:p>
                      <a:pPr algn="r" fontAlgn="b"/>
                      <a:r>
                        <a:rPr lang="en-US" sz="1400" b="0" i="0" u="none" strike="noStrike">
                          <a:solidFill>
                            <a:srgbClr val="000000"/>
                          </a:solidFill>
                          <a:effectLst/>
                          <a:latin typeface="Calibri"/>
                        </a:rPr>
                        <a:t>86%</a:t>
                      </a:r>
                    </a:p>
                  </a:txBody>
                  <a:tcPr marL="9525" marR="9525" marT="9525" marB="0" anchor="b"/>
                </a:tc>
              </a:tr>
              <a:tr h="238537">
                <a:tc>
                  <a:txBody>
                    <a:bodyPr/>
                    <a:lstStyle/>
                    <a:p>
                      <a:pPr algn="l" fontAlgn="t"/>
                      <a:r>
                        <a:rPr lang="en-US" sz="1400" b="0" i="0" u="none" strike="noStrike" dirty="0" smtClean="0">
                          <a:solidFill>
                            <a:srgbClr val="000000"/>
                          </a:solidFill>
                          <a:effectLst/>
                          <a:latin typeface="Calibri"/>
                        </a:rPr>
                        <a:t>Government </a:t>
                      </a:r>
                      <a:r>
                        <a:rPr lang="en-US" sz="1400" b="0" i="0" u="none" strike="noStrike" dirty="0" err="1">
                          <a:solidFill>
                            <a:srgbClr val="000000"/>
                          </a:solidFill>
                          <a:effectLst/>
                          <a:latin typeface="Calibri"/>
                        </a:rPr>
                        <a:t>Parastatals</a:t>
                      </a:r>
                      <a:endParaRPr lang="en-US" sz="1400" b="0" i="0" u="none" strike="noStrike" dirty="0">
                        <a:solidFill>
                          <a:srgbClr val="000000"/>
                        </a:solidFill>
                        <a:effectLst/>
                        <a:latin typeface="Calibri"/>
                      </a:endParaRPr>
                    </a:p>
                  </a:txBody>
                  <a:tcPr marL="9525" marR="9525" marT="9525" marB="0"/>
                </a:tc>
                <a:tc>
                  <a:txBody>
                    <a:bodyPr/>
                    <a:lstStyle/>
                    <a:p>
                      <a:pPr algn="r" fontAlgn="b"/>
                      <a:r>
                        <a:rPr lang="en-US" sz="1400" b="0" i="0" u="none" strike="noStrike">
                          <a:solidFill>
                            <a:srgbClr val="000000"/>
                          </a:solidFill>
                          <a:effectLst/>
                          <a:latin typeface="Calibri"/>
                        </a:rPr>
                        <a:t>55</a:t>
                      </a:r>
                    </a:p>
                  </a:txBody>
                  <a:tcPr marL="9525" marR="9525" marT="9525" marB="0" anchor="b"/>
                </a:tc>
                <a:tc>
                  <a:txBody>
                    <a:bodyPr/>
                    <a:lstStyle/>
                    <a:p>
                      <a:pPr algn="r" fontAlgn="b"/>
                      <a:r>
                        <a:rPr lang="en-US" sz="1400" b="0" i="0" u="none" strike="noStrike">
                          <a:solidFill>
                            <a:srgbClr val="000000"/>
                          </a:solidFill>
                          <a:effectLst/>
                          <a:latin typeface="Calibri"/>
                        </a:rPr>
                        <a:t>70%</a:t>
                      </a:r>
                    </a:p>
                  </a:txBody>
                  <a:tcPr marL="9525" marR="9525" marT="9525" marB="0" anchor="b"/>
                </a:tc>
              </a:tr>
              <a:tr h="238537">
                <a:tc>
                  <a:txBody>
                    <a:bodyPr/>
                    <a:lstStyle/>
                    <a:p>
                      <a:pPr algn="l" fontAlgn="t"/>
                      <a:r>
                        <a:rPr lang="en-US" sz="1400" b="0" i="0" u="none" strike="noStrike" dirty="0" smtClean="0">
                          <a:solidFill>
                            <a:srgbClr val="000000"/>
                          </a:solidFill>
                          <a:effectLst/>
                          <a:latin typeface="Calibri"/>
                        </a:rPr>
                        <a:t>Tractor </a:t>
                      </a:r>
                      <a:r>
                        <a:rPr lang="en-US" sz="1400" b="0" i="0" u="none" strike="noStrike" dirty="0">
                          <a:solidFill>
                            <a:srgbClr val="000000"/>
                          </a:solidFill>
                          <a:effectLst/>
                          <a:latin typeface="Calibri"/>
                        </a:rPr>
                        <a:t>owner/ animal traction provider</a:t>
                      </a:r>
                    </a:p>
                  </a:txBody>
                  <a:tcPr marL="9525" marR="9525" marT="9525" marB="0"/>
                </a:tc>
                <a:tc>
                  <a:txBody>
                    <a:bodyPr/>
                    <a:lstStyle/>
                    <a:p>
                      <a:pPr algn="r" fontAlgn="b"/>
                      <a:r>
                        <a:rPr lang="en-US" sz="1400" b="0" i="0" u="none" strike="noStrike">
                          <a:solidFill>
                            <a:srgbClr val="000000"/>
                          </a:solidFill>
                          <a:effectLst/>
                          <a:latin typeface="Calibri"/>
                        </a:rPr>
                        <a:t>54</a:t>
                      </a:r>
                    </a:p>
                  </a:txBody>
                  <a:tcPr marL="9525" marR="9525" marT="9525" marB="0" anchor="b"/>
                </a:tc>
                <a:tc>
                  <a:txBody>
                    <a:bodyPr/>
                    <a:lstStyle/>
                    <a:p>
                      <a:pPr algn="r" fontAlgn="b"/>
                      <a:r>
                        <a:rPr lang="en-US" sz="1400" b="0" i="0" u="none" strike="noStrike">
                          <a:solidFill>
                            <a:srgbClr val="000000"/>
                          </a:solidFill>
                          <a:effectLst/>
                          <a:latin typeface="Calibri"/>
                        </a:rPr>
                        <a:t>68%</a:t>
                      </a:r>
                    </a:p>
                  </a:txBody>
                  <a:tcPr marL="9525" marR="9525" marT="9525" marB="0" anchor="b"/>
                </a:tc>
              </a:tr>
              <a:tr h="238537">
                <a:tc>
                  <a:txBody>
                    <a:bodyPr/>
                    <a:lstStyle/>
                    <a:p>
                      <a:pPr algn="l" fontAlgn="t"/>
                      <a:r>
                        <a:rPr lang="en-US" sz="1400" b="0" i="0" u="none" strike="noStrike" dirty="0">
                          <a:solidFill>
                            <a:srgbClr val="000000"/>
                          </a:solidFill>
                          <a:effectLst/>
                          <a:latin typeface="Calibri"/>
                        </a:rPr>
                        <a:t>Neighbor/friend</a:t>
                      </a:r>
                    </a:p>
                  </a:txBody>
                  <a:tcPr marL="9525" marR="9525" marT="9525" marB="0"/>
                </a:tc>
                <a:tc>
                  <a:txBody>
                    <a:bodyPr/>
                    <a:lstStyle/>
                    <a:p>
                      <a:pPr algn="r" fontAlgn="b"/>
                      <a:r>
                        <a:rPr lang="en-US" sz="1400" b="0" i="0" u="none" strike="noStrike">
                          <a:solidFill>
                            <a:srgbClr val="000000"/>
                          </a:solidFill>
                          <a:effectLst/>
                          <a:latin typeface="Calibri"/>
                        </a:rPr>
                        <a:t>45</a:t>
                      </a:r>
                    </a:p>
                  </a:txBody>
                  <a:tcPr marL="9525" marR="9525" marT="9525" marB="0" anchor="b"/>
                </a:tc>
                <a:tc>
                  <a:txBody>
                    <a:bodyPr/>
                    <a:lstStyle/>
                    <a:p>
                      <a:pPr algn="r" fontAlgn="b"/>
                      <a:r>
                        <a:rPr lang="en-US" sz="1400" b="0" i="0" u="none" strike="noStrike">
                          <a:solidFill>
                            <a:srgbClr val="000000"/>
                          </a:solidFill>
                          <a:effectLst/>
                          <a:latin typeface="Calibri"/>
                        </a:rPr>
                        <a:t>57%</a:t>
                      </a:r>
                    </a:p>
                  </a:txBody>
                  <a:tcPr marL="9525" marR="9525" marT="9525" marB="0" anchor="b"/>
                </a:tc>
              </a:tr>
              <a:tr h="238537">
                <a:tc>
                  <a:txBody>
                    <a:bodyPr/>
                    <a:lstStyle/>
                    <a:p>
                      <a:pPr algn="l" fontAlgn="t"/>
                      <a:r>
                        <a:rPr lang="en-US" sz="1400" b="0" i="0" u="none" strike="noStrike" dirty="0">
                          <a:solidFill>
                            <a:srgbClr val="000000"/>
                          </a:solidFill>
                          <a:effectLst/>
                          <a:latin typeface="Calibri"/>
                        </a:rPr>
                        <a:t>Agricultural researcher</a:t>
                      </a:r>
                    </a:p>
                  </a:txBody>
                  <a:tcPr marL="9525" marR="9525" marT="9525" marB="0"/>
                </a:tc>
                <a:tc>
                  <a:txBody>
                    <a:bodyPr/>
                    <a:lstStyle/>
                    <a:p>
                      <a:pPr algn="r" fontAlgn="b"/>
                      <a:r>
                        <a:rPr lang="en-US" sz="1400" b="0" i="0" u="none" strike="noStrike">
                          <a:solidFill>
                            <a:srgbClr val="000000"/>
                          </a:solidFill>
                          <a:effectLst/>
                          <a:latin typeface="Calibri"/>
                        </a:rPr>
                        <a:t>30</a:t>
                      </a:r>
                    </a:p>
                  </a:txBody>
                  <a:tcPr marL="9525" marR="9525" marT="9525" marB="0" anchor="b"/>
                </a:tc>
                <a:tc>
                  <a:txBody>
                    <a:bodyPr/>
                    <a:lstStyle/>
                    <a:p>
                      <a:pPr algn="r" fontAlgn="b"/>
                      <a:r>
                        <a:rPr lang="en-US" sz="1400" b="0" i="0" u="none" strike="noStrike">
                          <a:solidFill>
                            <a:srgbClr val="000000"/>
                          </a:solidFill>
                          <a:effectLst/>
                          <a:latin typeface="Calibri"/>
                        </a:rPr>
                        <a:t>38%</a:t>
                      </a:r>
                    </a:p>
                  </a:txBody>
                  <a:tcPr marL="9525" marR="9525" marT="9525" marB="0" anchor="b"/>
                </a:tc>
              </a:tr>
              <a:tr h="238537">
                <a:tc>
                  <a:txBody>
                    <a:bodyPr/>
                    <a:lstStyle/>
                    <a:p>
                      <a:pPr algn="l" fontAlgn="t"/>
                      <a:r>
                        <a:rPr lang="en-US" sz="1400" b="0" i="0" u="none" strike="noStrike" dirty="0">
                          <a:solidFill>
                            <a:srgbClr val="000000"/>
                          </a:solidFill>
                          <a:effectLst/>
                          <a:latin typeface="Calibri"/>
                        </a:rPr>
                        <a:t>Family Member</a:t>
                      </a:r>
                    </a:p>
                  </a:txBody>
                  <a:tcPr marL="9525" marR="9525" marT="9525" marB="0"/>
                </a:tc>
                <a:tc>
                  <a:txBody>
                    <a:bodyPr/>
                    <a:lstStyle/>
                    <a:p>
                      <a:pPr algn="r" fontAlgn="b"/>
                      <a:r>
                        <a:rPr lang="en-US" sz="1400" b="0" i="0" u="none" strike="noStrike">
                          <a:solidFill>
                            <a:srgbClr val="000000"/>
                          </a:solidFill>
                          <a:effectLst/>
                          <a:latin typeface="Calibri"/>
                        </a:rPr>
                        <a:t>26</a:t>
                      </a:r>
                    </a:p>
                  </a:txBody>
                  <a:tcPr marL="9525" marR="9525" marT="9525" marB="0" anchor="b"/>
                </a:tc>
                <a:tc>
                  <a:txBody>
                    <a:bodyPr/>
                    <a:lstStyle/>
                    <a:p>
                      <a:pPr algn="r" fontAlgn="b"/>
                      <a:r>
                        <a:rPr lang="en-US" sz="1400" b="0" i="0" u="none" strike="noStrike">
                          <a:solidFill>
                            <a:srgbClr val="000000"/>
                          </a:solidFill>
                          <a:effectLst/>
                          <a:latin typeface="Calibri"/>
                        </a:rPr>
                        <a:t>33%</a:t>
                      </a:r>
                    </a:p>
                  </a:txBody>
                  <a:tcPr marL="9525" marR="9525" marT="9525" marB="0" anchor="b"/>
                </a:tc>
              </a:tr>
              <a:tr h="238537">
                <a:tc>
                  <a:txBody>
                    <a:bodyPr/>
                    <a:lstStyle/>
                    <a:p>
                      <a:pPr algn="l" fontAlgn="t"/>
                      <a:r>
                        <a:rPr lang="en-US" sz="1400" b="0" i="0" u="none" strike="noStrike" dirty="0" smtClean="0">
                          <a:solidFill>
                            <a:srgbClr val="000000"/>
                          </a:solidFill>
                          <a:effectLst/>
                          <a:latin typeface="Calibri"/>
                        </a:rPr>
                        <a:t>Agricultural/Micro </a:t>
                      </a:r>
                      <a:r>
                        <a:rPr lang="en-US" sz="1400" b="0" i="0" u="none" strike="noStrike" dirty="0">
                          <a:solidFill>
                            <a:srgbClr val="000000"/>
                          </a:solidFill>
                          <a:effectLst/>
                          <a:latin typeface="Calibri"/>
                        </a:rPr>
                        <a:t>Finance Representative </a:t>
                      </a:r>
                    </a:p>
                  </a:txBody>
                  <a:tcPr marL="9525" marR="9525" marT="9525" marB="0"/>
                </a:tc>
                <a:tc>
                  <a:txBody>
                    <a:bodyPr/>
                    <a:lstStyle/>
                    <a:p>
                      <a:pPr algn="r" fontAlgn="b"/>
                      <a:r>
                        <a:rPr lang="en-US" sz="1400" b="0" i="0" u="none" strike="noStrike">
                          <a:solidFill>
                            <a:srgbClr val="000000"/>
                          </a:solidFill>
                          <a:effectLst/>
                          <a:latin typeface="Calibri"/>
                        </a:rPr>
                        <a:t>22</a:t>
                      </a:r>
                    </a:p>
                  </a:txBody>
                  <a:tcPr marL="9525" marR="9525" marT="9525" marB="0" anchor="b"/>
                </a:tc>
                <a:tc>
                  <a:txBody>
                    <a:bodyPr/>
                    <a:lstStyle/>
                    <a:p>
                      <a:pPr algn="r" fontAlgn="b"/>
                      <a:r>
                        <a:rPr lang="en-US" sz="1400" b="0" i="0" u="none" strike="noStrike">
                          <a:solidFill>
                            <a:srgbClr val="000000"/>
                          </a:solidFill>
                          <a:effectLst/>
                          <a:latin typeface="Calibri"/>
                        </a:rPr>
                        <a:t>28%</a:t>
                      </a:r>
                    </a:p>
                  </a:txBody>
                  <a:tcPr marL="9525" marR="9525" marT="9525" marB="0" anchor="b"/>
                </a:tc>
              </a:tr>
              <a:tr h="238537">
                <a:tc>
                  <a:txBody>
                    <a:bodyPr/>
                    <a:lstStyle/>
                    <a:p>
                      <a:pPr algn="l" fontAlgn="t"/>
                      <a:r>
                        <a:rPr lang="en-US" sz="1400" b="0" i="0" u="none" strike="noStrike" dirty="0" smtClean="0">
                          <a:solidFill>
                            <a:srgbClr val="000000"/>
                          </a:solidFill>
                          <a:effectLst/>
                          <a:latin typeface="Calibri"/>
                        </a:rPr>
                        <a:t>Government </a:t>
                      </a:r>
                      <a:r>
                        <a:rPr lang="en-US" sz="1400" b="0" i="0" u="none" strike="noStrike" dirty="0">
                          <a:solidFill>
                            <a:srgbClr val="000000"/>
                          </a:solidFill>
                          <a:effectLst/>
                          <a:latin typeface="Calibri"/>
                        </a:rPr>
                        <a:t>Extension agent</a:t>
                      </a:r>
                    </a:p>
                  </a:txBody>
                  <a:tcPr marL="9525" marR="9525" marT="9525" marB="0"/>
                </a:tc>
                <a:tc>
                  <a:txBody>
                    <a:bodyPr/>
                    <a:lstStyle/>
                    <a:p>
                      <a:pPr algn="r" fontAlgn="b"/>
                      <a:r>
                        <a:rPr lang="en-US" sz="1400" b="0" i="0" u="none" strike="noStrike">
                          <a:solidFill>
                            <a:srgbClr val="000000"/>
                          </a:solidFill>
                          <a:effectLst/>
                          <a:latin typeface="Calibri"/>
                        </a:rPr>
                        <a:t>19</a:t>
                      </a:r>
                    </a:p>
                  </a:txBody>
                  <a:tcPr marL="9525" marR="9525" marT="9525" marB="0" anchor="b"/>
                </a:tc>
                <a:tc>
                  <a:txBody>
                    <a:bodyPr/>
                    <a:lstStyle/>
                    <a:p>
                      <a:pPr algn="r" fontAlgn="b"/>
                      <a:r>
                        <a:rPr lang="en-US" sz="1400" b="0" i="0" u="none" strike="noStrike">
                          <a:solidFill>
                            <a:srgbClr val="000000"/>
                          </a:solidFill>
                          <a:effectLst/>
                          <a:latin typeface="Calibri"/>
                        </a:rPr>
                        <a:t>24%</a:t>
                      </a:r>
                    </a:p>
                  </a:txBody>
                  <a:tcPr marL="9525" marR="9525" marT="9525" marB="0" anchor="b"/>
                </a:tc>
              </a:tr>
              <a:tr h="238537">
                <a:tc>
                  <a:txBody>
                    <a:bodyPr/>
                    <a:lstStyle/>
                    <a:p>
                      <a:pPr algn="l" fontAlgn="t"/>
                      <a:r>
                        <a:rPr lang="en-US" sz="1400" b="0" i="0" u="none" strike="noStrike" dirty="0">
                          <a:solidFill>
                            <a:srgbClr val="000000"/>
                          </a:solidFill>
                          <a:effectLst/>
                          <a:latin typeface="Calibri"/>
                        </a:rPr>
                        <a:t>Vendor in a shop in urban center</a:t>
                      </a:r>
                    </a:p>
                  </a:txBody>
                  <a:tcPr marL="9525" marR="9525" marT="9525" marB="0"/>
                </a:tc>
                <a:tc>
                  <a:txBody>
                    <a:bodyPr/>
                    <a:lstStyle/>
                    <a:p>
                      <a:pPr algn="r" fontAlgn="b"/>
                      <a:r>
                        <a:rPr lang="en-US" sz="1400" b="0" i="0" u="none" strike="noStrike">
                          <a:solidFill>
                            <a:srgbClr val="000000"/>
                          </a:solidFill>
                          <a:effectLst/>
                          <a:latin typeface="Calibri"/>
                        </a:rPr>
                        <a:t>18</a:t>
                      </a:r>
                    </a:p>
                  </a:txBody>
                  <a:tcPr marL="9525" marR="9525" marT="9525" marB="0" anchor="b"/>
                </a:tc>
                <a:tc>
                  <a:txBody>
                    <a:bodyPr/>
                    <a:lstStyle/>
                    <a:p>
                      <a:pPr algn="r" fontAlgn="b"/>
                      <a:r>
                        <a:rPr lang="en-US" sz="1400" b="0" i="0" u="none" strike="noStrike">
                          <a:solidFill>
                            <a:srgbClr val="000000"/>
                          </a:solidFill>
                          <a:effectLst/>
                          <a:latin typeface="Calibri"/>
                        </a:rPr>
                        <a:t>23%</a:t>
                      </a:r>
                    </a:p>
                  </a:txBody>
                  <a:tcPr marL="9525" marR="9525" marT="9525" marB="0" anchor="b"/>
                </a:tc>
              </a:tr>
              <a:tr h="238537">
                <a:tc>
                  <a:txBody>
                    <a:bodyPr/>
                    <a:lstStyle/>
                    <a:p>
                      <a:pPr algn="l" fontAlgn="t"/>
                      <a:r>
                        <a:rPr lang="en-US" sz="1400" b="0" i="0" u="none" strike="noStrike" dirty="0" smtClean="0">
                          <a:solidFill>
                            <a:srgbClr val="000000"/>
                          </a:solidFill>
                          <a:effectLst/>
                          <a:latin typeface="Calibri"/>
                        </a:rPr>
                        <a:t>Village/</a:t>
                      </a:r>
                      <a:r>
                        <a:rPr lang="en-US" sz="1400" b="0" i="0" u="none" strike="noStrike" dirty="0" err="1" smtClean="0">
                          <a:solidFill>
                            <a:srgbClr val="000000"/>
                          </a:solidFill>
                          <a:effectLst/>
                          <a:latin typeface="Calibri"/>
                        </a:rPr>
                        <a:t>Subcounty</a:t>
                      </a:r>
                      <a:r>
                        <a:rPr lang="en-US" sz="1400" b="0" i="0" u="none" strike="noStrike" dirty="0" smtClean="0">
                          <a:solidFill>
                            <a:srgbClr val="000000"/>
                          </a:solidFill>
                          <a:effectLst/>
                          <a:latin typeface="Calibri"/>
                        </a:rPr>
                        <a:t> </a:t>
                      </a:r>
                      <a:r>
                        <a:rPr lang="en-US" sz="1400" b="0" i="0" u="none" strike="noStrike" dirty="0">
                          <a:solidFill>
                            <a:srgbClr val="000000"/>
                          </a:solidFill>
                          <a:effectLst/>
                          <a:latin typeface="Calibri"/>
                        </a:rPr>
                        <a:t>chief</a:t>
                      </a:r>
                    </a:p>
                  </a:txBody>
                  <a:tcPr marL="9525" marR="9525" marT="9525" marB="0"/>
                </a:tc>
                <a:tc>
                  <a:txBody>
                    <a:bodyPr/>
                    <a:lstStyle/>
                    <a:p>
                      <a:pPr algn="r" fontAlgn="b"/>
                      <a:r>
                        <a:rPr lang="en-US" sz="1400" b="0" i="0" u="none" strike="noStrike">
                          <a:solidFill>
                            <a:srgbClr val="000000"/>
                          </a:solidFill>
                          <a:effectLst/>
                          <a:latin typeface="Calibri"/>
                        </a:rPr>
                        <a:t>11</a:t>
                      </a:r>
                    </a:p>
                  </a:txBody>
                  <a:tcPr marL="9525" marR="9525" marT="9525" marB="0" anchor="b"/>
                </a:tc>
                <a:tc>
                  <a:txBody>
                    <a:bodyPr/>
                    <a:lstStyle/>
                    <a:p>
                      <a:pPr algn="r" fontAlgn="b"/>
                      <a:r>
                        <a:rPr lang="en-US" sz="1400" b="0" i="0" u="none" strike="noStrike">
                          <a:solidFill>
                            <a:srgbClr val="000000"/>
                          </a:solidFill>
                          <a:effectLst/>
                          <a:latin typeface="Calibri"/>
                        </a:rPr>
                        <a:t>14%</a:t>
                      </a:r>
                    </a:p>
                  </a:txBody>
                  <a:tcPr marL="9525" marR="9525" marT="9525" marB="0" anchor="b"/>
                </a:tc>
              </a:tr>
              <a:tr h="238537">
                <a:tc>
                  <a:txBody>
                    <a:bodyPr/>
                    <a:lstStyle/>
                    <a:p>
                      <a:pPr algn="l" fontAlgn="t"/>
                      <a:r>
                        <a:rPr lang="en-US" sz="1400" b="0" i="0" u="none" strike="noStrike" dirty="0">
                          <a:solidFill>
                            <a:srgbClr val="000000"/>
                          </a:solidFill>
                          <a:effectLst/>
                          <a:latin typeface="Calibri"/>
                        </a:rPr>
                        <a:t>Vendor in weekly  market</a:t>
                      </a:r>
                    </a:p>
                  </a:txBody>
                  <a:tcPr marL="9525" marR="9525" marT="9525" marB="0"/>
                </a:tc>
                <a:tc>
                  <a:txBody>
                    <a:bodyPr/>
                    <a:lstStyle/>
                    <a:p>
                      <a:pPr algn="r" fontAlgn="b"/>
                      <a:r>
                        <a:rPr lang="en-US" sz="1400" b="0" i="0" u="none" strike="noStrike">
                          <a:solidFill>
                            <a:srgbClr val="000000"/>
                          </a:solidFill>
                          <a:effectLst/>
                          <a:latin typeface="Calibri"/>
                        </a:rPr>
                        <a:t>11</a:t>
                      </a:r>
                    </a:p>
                  </a:txBody>
                  <a:tcPr marL="9525" marR="9525" marT="9525" marB="0" anchor="b"/>
                </a:tc>
                <a:tc>
                  <a:txBody>
                    <a:bodyPr/>
                    <a:lstStyle/>
                    <a:p>
                      <a:pPr algn="r" fontAlgn="b"/>
                      <a:r>
                        <a:rPr lang="en-US" sz="1400" b="0" i="0" u="none" strike="noStrike">
                          <a:solidFill>
                            <a:srgbClr val="000000"/>
                          </a:solidFill>
                          <a:effectLst/>
                          <a:latin typeface="Calibri"/>
                        </a:rPr>
                        <a:t>14%</a:t>
                      </a:r>
                    </a:p>
                  </a:txBody>
                  <a:tcPr marL="9525" marR="9525" marT="9525" marB="0" anchor="b"/>
                </a:tc>
              </a:tr>
              <a:tr h="238537">
                <a:tc>
                  <a:txBody>
                    <a:bodyPr/>
                    <a:lstStyle/>
                    <a:p>
                      <a:pPr algn="l" fontAlgn="t"/>
                      <a:r>
                        <a:rPr lang="en-US" sz="1400" b="0" i="0" u="none" strike="noStrike" dirty="0" smtClean="0">
                          <a:solidFill>
                            <a:srgbClr val="000000"/>
                          </a:solidFill>
                          <a:effectLst/>
                          <a:latin typeface="Calibri"/>
                        </a:rPr>
                        <a:t>NGO</a:t>
                      </a:r>
                      <a:r>
                        <a:rPr lang="en-US" sz="1400" b="0" i="0" u="none" strike="noStrike" dirty="0">
                          <a:solidFill>
                            <a:srgbClr val="000000"/>
                          </a:solidFill>
                          <a:effectLst/>
                          <a:latin typeface="Calibri"/>
                        </a:rPr>
                        <a:t>/ Development Agent</a:t>
                      </a:r>
                    </a:p>
                  </a:txBody>
                  <a:tcPr marL="9525" marR="9525" marT="9525" marB="0"/>
                </a:tc>
                <a:tc>
                  <a:txBody>
                    <a:bodyPr/>
                    <a:lstStyle/>
                    <a:p>
                      <a:pPr algn="r" fontAlgn="b"/>
                      <a:r>
                        <a:rPr lang="en-US" sz="1400" b="0" i="0" u="none" strike="noStrike">
                          <a:solidFill>
                            <a:srgbClr val="000000"/>
                          </a:solidFill>
                          <a:effectLst/>
                          <a:latin typeface="Calibri"/>
                        </a:rPr>
                        <a:t>7</a:t>
                      </a:r>
                    </a:p>
                  </a:txBody>
                  <a:tcPr marL="9525" marR="9525" marT="9525" marB="0" anchor="b"/>
                </a:tc>
                <a:tc>
                  <a:txBody>
                    <a:bodyPr/>
                    <a:lstStyle/>
                    <a:p>
                      <a:pPr algn="r" fontAlgn="b"/>
                      <a:r>
                        <a:rPr lang="en-US" sz="1400" b="0" i="0" u="none" strike="noStrike">
                          <a:solidFill>
                            <a:srgbClr val="000000"/>
                          </a:solidFill>
                          <a:effectLst/>
                          <a:latin typeface="Calibri"/>
                        </a:rPr>
                        <a:t>9%</a:t>
                      </a:r>
                    </a:p>
                  </a:txBody>
                  <a:tcPr marL="9525" marR="9525" marT="9525" marB="0" anchor="b"/>
                </a:tc>
              </a:tr>
              <a:tr h="262390">
                <a:tc>
                  <a:txBody>
                    <a:bodyPr/>
                    <a:lstStyle/>
                    <a:p>
                      <a:pPr algn="l" fontAlgn="t"/>
                      <a:r>
                        <a:rPr lang="en-US" sz="1400" b="0" i="0" u="none" strike="noStrike" dirty="0" smtClean="0">
                          <a:solidFill>
                            <a:srgbClr val="000000"/>
                          </a:solidFill>
                          <a:effectLst/>
                          <a:latin typeface="Calibri"/>
                        </a:rPr>
                        <a:t>Leader </a:t>
                      </a:r>
                      <a:r>
                        <a:rPr lang="en-US" sz="1400" b="0" i="0" u="none" strike="noStrike" dirty="0">
                          <a:solidFill>
                            <a:srgbClr val="000000"/>
                          </a:solidFill>
                          <a:effectLst/>
                          <a:latin typeface="Calibri"/>
                        </a:rPr>
                        <a:t>of farmer organizations</a:t>
                      </a:r>
                    </a:p>
                  </a:txBody>
                  <a:tcPr marL="9525" marR="9525" marT="9525" marB="0"/>
                </a:tc>
                <a:tc>
                  <a:txBody>
                    <a:bodyPr/>
                    <a:lstStyle/>
                    <a:p>
                      <a:pPr algn="r" fontAlgn="b"/>
                      <a:r>
                        <a:rPr lang="en-US" sz="1400" b="0" i="0" u="none" strike="noStrike">
                          <a:solidFill>
                            <a:srgbClr val="000000"/>
                          </a:solidFill>
                          <a:effectLst/>
                          <a:latin typeface="Calibri"/>
                        </a:rPr>
                        <a:t>6</a:t>
                      </a:r>
                    </a:p>
                  </a:txBody>
                  <a:tcPr marL="9525" marR="9525" marT="9525" marB="0" anchor="b"/>
                </a:tc>
                <a:tc>
                  <a:txBody>
                    <a:bodyPr/>
                    <a:lstStyle/>
                    <a:p>
                      <a:pPr algn="r" fontAlgn="b"/>
                      <a:r>
                        <a:rPr lang="en-US" sz="1400" b="0" i="0" u="none" strike="noStrike">
                          <a:solidFill>
                            <a:srgbClr val="000000"/>
                          </a:solidFill>
                          <a:effectLst/>
                          <a:latin typeface="Calibri"/>
                        </a:rPr>
                        <a:t>8%</a:t>
                      </a:r>
                    </a:p>
                  </a:txBody>
                  <a:tcPr marL="9525" marR="9525" marT="9525" marB="0" anchor="b"/>
                </a:tc>
              </a:tr>
              <a:tr h="238537">
                <a:tc>
                  <a:txBody>
                    <a:bodyPr/>
                    <a:lstStyle/>
                    <a:p>
                      <a:pPr algn="l" fontAlgn="t"/>
                      <a:r>
                        <a:rPr lang="en-US" sz="1400" b="0" i="0" u="none" strike="noStrike" dirty="0" smtClean="0">
                          <a:solidFill>
                            <a:srgbClr val="000000"/>
                          </a:solidFill>
                          <a:effectLst/>
                          <a:latin typeface="Calibri"/>
                        </a:rPr>
                        <a:t>Leader </a:t>
                      </a:r>
                      <a:r>
                        <a:rPr lang="en-US" sz="1400" b="0" i="0" u="none" strike="noStrike" dirty="0">
                          <a:solidFill>
                            <a:srgbClr val="000000"/>
                          </a:solidFill>
                          <a:effectLst/>
                          <a:latin typeface="Calibri"/>
                        </a:rPr>
                        <a:t>of women’s organization</a:t>
                      </a:r>
                    </a:p>
                  </a:txBody>
                  <a:tcPr marL="9525" marR="9525" marT="9525" marB="0"/>
                </a:tc>
                <a:tc>
                  <a:txBody>
                    <a:bodyPr/>
                    <a:lstStyle/>
                    <a:p>
                      <a:pPr algn="r" fontAlgn="b"/>
                      <a:r>
                        <a:rPr lang="en-US" sz="1400" b="0" i="0" u="none" strike="noStrike">
                          <a:solidFill>
                            <a:srgbClr val="000000"/>
                          </a:solidFill>
                          <a:effectLst/>
                          <a:latin typeface="Calibri"/>
                        </a:rPr>
                        <a:t>5</a:t>
                      </a:r>
                    </a:p>
                  </a:txBody>
                  <a:tcPr marL="9525" marR="9525" marT="9525" marB="0" anchor="b"/>
                </a:tc>
                <a:tc>
                  <a:txBody>
                    <a:bodyPr/>
                    <a:lstStyle/>
                    <a:p>
                      <a:pPr algn="r" fontAlgn="b"/>
                      <a:r>
                        <a:rPr lang="en-US" sz="1400" b="0" i="0" u="none" strike="noStrike">
                          <a:solidFill>
                            <a:srgbClr val="000000"/>
                          </a:solidFill>
                          <a:effectLst/>
                          <a:latin typeface="Calibri"/>
                        </a:rPr>
                        <a:t>6%</a:t>
                      </a:r>
                    </a:p>
                  </a:txBody>
                  <a:tcPr marL="9525" marR="9525" marT="9525" marB="0" anchor="b"/>
                </a:tc>
              </a:tr>
              <a:tr h="238537">
                <a:tc>
                  <a:txBody>
                    <a:bodyPr/>
                    <a:lstStyle/>
                    <a:p>
                      <a:pPr algn="l" fontAlgn="t"/>
                      <a:r>
                        <a:rPr lang="en-US" sz="1400" b="0" i="0" u="none" strike="noStrike" dirty="0" smtClean="0">
                          <a:solidFill>
                            <a:srgbClr val="000000"/>
                          </a:solidFill>
                          <a:effectLst/>
                          <a:latin typeface="Calibri"/>
                        </a:rPr>
                        <a:t>Teacher </a:t>
                      </a:r>
                      <a:r>
                        <a:rPr lang="en-US" sz="1400" b="0" i="0" u="none" strike="noStrike" dirty="0">
                          <a:solidFill>
                            <a:srgbClr val="000000"/>
                          </a:solidFill>
                          <a:effectLst/>
                          <a:latin typeface="Calibri"/>
                        </a:rPr>
                        <a:t>in village</a:t>
                      </a:r>
                    </a:p>
                  </a:txBody>
                  <a:tcPr marL="9525" marR="9525" marT="9525" marB="0"/>
                </a:tc>
                <a:tc>
                  <a:txBody>
                    <a:bodyPr/>
                    <a:lstStyle/>
                    <a:p>
                      <a:pPr algn="r" fontAlgn="b"/>
                      <a:r>
                        <a:rPr lang="en-US" sz="1400" b="0" i="0" u="none" strike="noStrike">
                          <a:solidFill>
                            <a:srgbClr val="000000"/>
                          </a:solidFill>
                          <a:effectLst/>
                          <a:latin typeface="Calibri"/>
                        </a:rPr>
                        <a:t>3</a:t>
                      </a:r>
                    </a:p>
                  </a:txBody>
                  <a:tcPr marL="9525" marR="9525" marT="9525" marB="0" anchor="b"/>
                </a:tc>
                <a:tc>
                  <a:txBody>
                    <a:bodyPr/>
                    <a:lstStyle/>
                    <a:p>
                      <a:pPr algn="r" fontAlgn="b"/>
                      <a:r>
                        <a:rPr lang="en-US" sz="1400" b="0" i="0" u="none" strike="noStrike">
                          <a:solidFill>
                            <a:srgbClr val="000000"/>
                          </a:solidFill>
                          <a:effectLst/>
                          <a:latin typeface="Calibri"/>
                        </a:rPr>
                        <a:t>4%</a:t>
                      </a:r>
                    </a:p>
                  </a:txBody>
                  <a:tcPr marL="9525" marR="9525" marT="9525" marB="0" anchor="b"/>
                </a:tc>
              </a:tr>
              <a:tr h="238537">
                <a:tc>
                  <a:txBody>
                    <a:bodyPr/>
                    <a:lstStyle/>
                    <a:p>
                      <a:pPr algn="l" fontAlgn="t"/>
                      <a:r>
                        <a:rPr lang="en-US" sz="1400" b="0" i="0" u="none" strike="noStrike" dirty="0" smtClean="0">
                          <a:solidFill>
                            <a:srgbClr val="000000"/>
                          </a:solidFill>
                          <a:effectLst/>
                          <a:latin typeface="Calibri"/>
                        </a:rPr>
                        <a:t>Leader </a:t>
                      </a:r>
                      <a:r>
                        <a:rPr lang="en-US" sz="1400" b="0" i="0" u="none" strike="noStrike" dirty="0">
                          <a:solidFill>
                            <a:srgbClr val="000000"/>
                          </a:solidFill>
                          <a:effectLst/>
                          <a:latin typeface="Calibri"/>
                        </a:rPr>
                        <a:t>of youth </a:t>
                      </a:r>
                      <a:r>
                        <a:rPr lang="en-US" sz="1400" b="0" i="0" u="none" strike="noStrike" dirty="0" err="1">
                          <a:solidFill>
                            <a:srgbClr val="000000"/>
                          </a:solidFill>
                          <a:effectLst/>
                          <a:latin typeface="Calibri"/>
                        </a:rPr>
                        <a:t>organisation</a:t>
                      </a:r>
                      <a:r>
                        <a:rPr lang="en-US" sz="1400" b="0" i="0" u="none" strike="noStrike" dirty="0">
                          <a:solidFill>
                            <a:srgbClr val="000000"/>
                          </a:solidFill>
                          <a:effectLst/>
                          <a:latin typeface="Calibri"/>
                        </a:rPr>
                        <a:t> </a:t>
                      </a:r>
                    </a:p>
                  </a:txBody>
                  <a:tcPr marL="9525" marR="9525" marT="9525" marB="0"/>
                </a:tc>
                <a:tc>
                  <a:txBody>
                    <a:bodyPr/>
                    <a:lstStyle/>
                    <a:p>
                      <a:pPr algn="r" fontAlgn="b"/>
                      <a:r>
                        <a:rPr lang="en-US" sz="1400" b="0" i="0" u="none" strike="noStrike">
                          <a:solidFill>
                            <a:srgbClr val="000000"/>
                          </a:solidFill>
                          <a:effectLst/>
                          <a:latin typeface="Calibri"/>
                        </a:rPr>
                        <a:t>3</a:t>
                      </a:r>
                    </a:p>
                  </a:txBody>
                  <a:tcPr marL="9525" marR="9525" marT="9525" marB="0" anchor="b"/>
                </a:tc>
                <a:tc>
                  <a:txBody>
                    <a:bodyPr/>
                    <a:lstStyle/>
                    <a:p>
                      <a:pPr algn="r" fontAlgn="b"/>
                      <a:r>
                        <a:rPr lang="en-US" sz="1400" b="0" i="0" u="none" strike="noStrike">
                          <a:solidFill>
                            <a:srgbClr val="000000"/>
                          </a:solidFill>
                          <a:effectLst/>
                          <a:latin typeface="Calibri"/>
                        </a:rPr>
                        <a:t>4%</a:t>
                      </a:r>
                    </a:p>
                  </a:txBody>
                  <a:tcPr marL="9525" marR="9525" marT="9525" marB="0" anchor="b"/>
                </a:tc>
              </a:tr>
              <a:tr h="238537">
                <a:tc>
                  <a:txBody>
                    <a:bodyPr/>
                    <a:lstStyle/>
                    <a:p>
                      <a:pPr algn="l" fontAlgn="t"/>
                      <a:r>
                        <a:rPr lang="en-US" sz="1400" b="0" i="0" u="none" strike="noStrike" dirty="0" smtClean="0">
                          <a:solidFill>
                            <a:srgbClr val="000000"/>
                          </a:solidFill>
                          <a:effectLst/>
                          <a:latin typeface="Calibri"/>
                        </a:rPr>
                        <a:t>Minister/Priest/Imam </a:t>
                      </a:r>
                      <a:r>
                        <a:rPr lang="en-US" sz="1400" b="0" i="0" u="none" strike="noStrike" dirty="0">
                          <a:solidFill>
                            <a:srgbClr val="000000"/>
                          </a:solidFill>
                          <a:effectLst/>
                          <a:latin typeface="Calibri"/>
                        </a:rPr>
                        <a:t>in village</a:t>
                      </a:r>
                    </a:p>
                  </a:txBody>
                  <a:tcPr marL="9525" marR="9525" marT="9525" marB="0"/>
                </a:tc>
                <a:tc>
                  <a:txBody>
                    <a:bodyPr/>
                    <a:lstStyle/>
                    <a:p>
                      <a:pPr algn="r" fontAlgn="b"/>
                      <a:r>
                        <a:rPr lang="en-US" sz="1400" b="0" i="0" u="none" strike="noStrike">
                          <a:solidFill>
                            <a:srgbClr val="000000"/>
                          </a:solidFill>
                          <a:effectLst/>
                          <a:latin typeface="Calibri"/>
                        </a:rPr>
                        <a:t>1</a:t>
                      </a:r>
                    </a:p>
                  </a:txBody>
                  <a:tcPr marL="9525" marR="9525" marT="9525" marB="0" anchor="b"/>
                </a:tc>
                <a:tc>
                  <a:txBody>
                    <a:bodyPr/>
                    <a:lstStyle/>
                    <a:p>
                      <a:pPr algn="r" fontAlgn="b"/>
                      <a:r>
                        <a:rPr lang="en-US" sz="1400" b="0" i="0" u="none" strike="noStrike">
                          <a:solidFill>
                            <a:srgbClr val="000000"/>
                          </a:solidFill>
                          <a:effectLst/>
                          <a:latin typeface="Calibri"/>
                        </a:rPr>
                        <a:t>1%</a:t>
                      </a:r>
                    </a:p>
                  </a:txBody>
                  <a:tcPr marL="9525" marR="9525" marT="9525" marB="0" anchor="b"/>
                </a:tc>
              </a:tr>
              <a:tr h="238537">
                <a:tc>
                  <a:txBody>
                    <a:bodyPr/>
                    <a:lstStyle/>
                    <a:p>
                      <a:pPr algn="l" fontAlgn="t"/>
                      <a:r>
                        <a:rPr lang="en-US" sz="1400" b="0" i="0" u="none" strike="noStrike" dirty="0" smtClean="0">
                          <a:solidFill>
                            <a:srgbClr val="000000"/>
                          </a:solidFill>
                          <a:effectLst/>
                          <a:latin typeface="Calibri"/>
                        </a:rPr>
                        <a:t>Local </a:t>
                      </a:r>
                      <a:r>
                        <a:rPr lang="en-US" sz="1400" b="0" i="0" u="none" strike="noStrike" dirty="0">
                          <a:solidFill>
                            <a:srgbClr val="000000"/>
                          </a:solidFill>
                          <a:effectLst/>
                          <a:latin typeface="Calibri"/>
                        </a:rPr>
                        <a:t>Political leaders</a:t>
                      </a:r>
                    </a:p>
                  </a:txBody>
                  <a:tcPr marL="9525" marR="9525" marT="9525" marB="0"/>
                </a:tc>
                <a:tc>
                  <a:txBody>
                    <a:bodyPr/>
                    <a:lstStyle/>
                    <a:p>
                      <a:pPr algn="r" fontAlgn="b"/>
                      <a:r>
                        <a:rPr lang="en-US" sz="1400" b="0" i="0" u="none" strike="noStrike">
                          <a:solidFill>
                            <a:srgbClr val="000000"/>
                          </a:solidFill>
                          <a:effectLst/>
                          <a:latin typeface="Calibri"/>
                        </a:rPr>
                        <a:t>0</a:t>
                      </a:r>
                    </a:p>
                  </a:txBody>
                  <a:tcPr marL="9525" marR="9525" marT="9525" marB="0" anchor="b"/>
                </a:tc>
                <a:tc>
                  <a:txBody>
                    <a:bodyPr/>
                    <a:lstStyle/>
                    <a:p>
                      <a:pPr algn="r" fontAlgn="b"/>
                      <a:r>
                        <a:rPr lang="en-US" sz="1400" b="0" i="0" u="none" strike="noStrike" dirty="0">
                          <a:solidFill>
                            <a:srgbClr val="000000"/>
                          </a:solidFill>
                          <a:effectLst/>
                          <a:latin typeface="Calibri"/>
                        </a:rPr>
                        <a:t>0%</a:t>
                      </a:r>
                    </a:p>
                  </a:txBody>
                  <a:tcPr marL="9525" marR="9525" marT="9525" marB="0" anchor="b"/>
                </a:tc>
              </a:tr>
            </a:tbl>
          </a:graphicData>
        </a:graphic>
      </p:graphicFrame>
    </p:spTree>
    <p:extLst>
      <p:ext uri="{BB962C8B-B14F-4D97-AF65-F5344CB8AC3E}">
        <p14:creationId xmlns:p14="http://schemas.microsoft.com/office/powerpoint/2010/main" val="255568190"/>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smtClean="0"/>
              <a:t>Key Information Contacts for Farmers</a:t>
            </a:r>
            <a:endParaRPr lang="en-US" sz="3600" dirty="0"/>
          </a:p>
        </p:txBody>
      </p:sp>
      <p:graphicFrame>
        <p:nvGraphicFramePr>
          <p:cNvPr id="5" name="Table 4"/>
          <p:cNvGraphicFramePr>
            <a:graphicFrameLocks noGrp="1"/>
          </p:cNvGraphicFramePr>
          <p:nvPr>
            <p:extLst>
              <p:ext uri="{D42A27DB-BD31-4B8C-83A1-F6EECF244321}">
                <p14:modId xmlns:p14="http://schemas.microsoft.com/office/powerpoint/2010/main" val="4032546496"/>
              </p:ext>
            </p:extLst>
          </p:nvPr>
        </p:nvGraphicFramePr>
        <p:xfrm>
          <a:off x="609600" y="1371600"/>
          <a:ext cx="7181850" cy="4924425"/>
        </p:xfrm>
        <a:graphic>
          <a:graphicData uri="http://schemas.openxmlformats.org/drawingml/2006/table">
            <a:tbl>
              <a:tblPr>
                <a:tableStyleId>{3B4B98B0-60AC-42C2-AFA5-B58CD77FA1E5}</a:tableStyleId>
              </a:tblPr>
              <a:tblGrid>
                <a:gridCol w="3429000"/>
                <a:gridCol w="1676400"/>
                <a:gridCol w="2076450"/>
              </a:tblGrid>
              <a:tr h="236220">
                <a:tc>
                  <a:txBody>
                    <a:bodyPr/>
                    <a:lstStyle/>
                    <a:p>
                      <a:pPr algn="l" fontAlgn="t"/>
                      <a:r>
                        <a:rPr lang="en-US" sz="1400" b="1" u="none" strike="noStrike" dirty="0">
                          <a:effectLst/>
                        </a:rPr>
                        <a:t>Agent Type:</a:t>
                      </a:r>
                      <a:endParaRPr lang="en-US" sz="1400" b="1" i="0" u="none" strike="noStrike" dirty="0">
                        <a:solidFill>
                          <a:srgbClr val="000000"/>
                        </a:solidFill>
                        <a:effectLst/>
                        <a:latin typeface="Calibri"/>
                      </a:endParaRPr>
                    </a:p>
                  </a:txBody>
                  <a:tcPr marL="9525" marR="9525" marT="9525" marB="0"/>
                </a:tc>
                <a:tc>
                  <a:txBody>
                    <a:bodyPr/>
                    <a:lstStyle/>
                    <a:p>
                      <a:pPr algn="r" fontAlgn="b"/>
                      <a:r>
                        <a:rPr lang="en-US" sz="1400" b="1" u="none" strike="noStrike" dirty="0">
                          <a:effectLst/>
                        </a:rPr>
                        <a:t>Number of </a:t>
                      </a:r>
                      <a:r>
                        <a:rPr lang="en-US" sz="1400" b="1" u="none" strike="noStrike" dirty="0" smtClean="0">
                          <a:effectLst/>
                        </a:rPr>
                        <a:t>Reports</a:t>
                      </a:r>
                      <a:r>
                        <a:rPr lang="en-US" sz="1400" b="1" u="none" strike="noStrike" baseline="0" dirty="0" smtClean="0">
                          <a:effectLst/>
                        </a:rPr>
                        <a:t> (Out of 79)</a:t>
                      </a:r>
                      <a:r>
                        <a:rPr lang="en-US" sz="1400" b="1" u="none" strike="noStrike" dirty="0" smtClean="0">
                          <a:effectLst/>
                        </a:rPr>
                        <a:t>:</a:t>
                      </a:r>
                      <a:endParaRPr lang="en-US" sz="1400" b="1" i="0" u="none" strike="noStrike" dirty="0">
                        <a:solidFill>
                          <a:srgbClr val="000000"/>
                        </a:solidFill>
                        <a:effectLst/>
                        <a:latin typeface="Calibri"/>
                      </a:endParaRPr>
                    </a:p>
                  </a:txBody>
                  <a:tcPr marL="9525" marR="9525" marT="9525" marB="0" anchor="b"/>
                </a:tc>
                <a:tc>
                  <a:txBody>
                    <a:bodyPr/>
                    <a:lstStyle/>
                    <a:p>
                      <a:pPr algn="r" fontAlgn="b"/>
                      <a:r>
                        <a:rPr lang="en-US" sz="1400" b="1" u="none" strike="noStrike" dirty="0">
                          <a:effectLst/>
                        </a:rPr>
                        <a:t>Percentage of Farmers Reporting Contact:</a:t>
                      </a:r>
                      <a:endParaRPr lang="en-US" sz="1400" b="1" i="0" u="none" strike="noStrike" dirty="0">
                        <a:solidFill>
                          <a:srgbClr val="000000"/>
                        </a:solidFill>
                        <a:effectLst/>
                        <a:latin typeface="Calibri"/>
                      </a:endParaRPr>
                    </a:p>
                  </a:txBody>
                  <a:tcPr marL="9525" marR="9525" marT="9525" marB="0" anchor="b"/>
                </a:tc>
              </a:tr>
              <a:tr h="236220">
                <a:tc>
                  <a:txBody>
                    <a:bodyPr/>
                    <a:lstStyle/>
                    <a:p>
                      <a:pPr algn="l" fontAlgn="t"/>
                      <a:r>
                        <a:rPr lang="en-US" sz="1400" b="0" i="0" u="none" strike="noStrike">
                          <a:solidFill>
                            <a:srgbClr val="000000"/>
                          </a:solidFill>
                          <a:effectLst/>
                          <a:latin typeface="Calibri"/>
                        </a:rPr>
                        <a:t>Vendor in a agro-vet shop</a:t>
                      </a:r>
                    </a:p>
                  </a:txBody>
                  <a:tcPr marL="9525" marR="9525" marT="9525" marB="0"/>
                </a:tc>
                <a:tc>
                  <a:txBody>
                    <a:bodyPr/>
                    <a:lstStyle/>
                    <a:p>
                      <a:pPr algn="r" fontAlgn="b"/>
                      <a:r>
                        <a:rPr lang="en-US" sz="1400" b="0" i="0" u="none" strike="noStrike">
                          <a:solidFill>
                            <a:srgbClr val="000000"/>
                          </a:solidFill>
                          <a:effectLst/>
                          <a:latin typeface="Calibri"/>
                        </a:rPr>
                        <a:t>69</a:t>
                      </a:r>
                    </a:p>
                  </a:txBody>
                  <a:tcPr marL="9525" marR="9525" marT="9525" marB="0" anchor="b"/>
                </a:tc>
                <a:tc>
                  <a:txBody>
                    <a:bodyPr/>
                    <a:lstStyle/>
                    <a:p>
                      <a:pPr algn="r" fontAlgn="b"/>
                      <a:r>
                        <a:rPr lang="en-US" sz="1400" b="0" i="0" u="none" strike="noStrike">
                          <a:solidFill>
                            <a:srgbClr val="000000"/>
                          </a:solidFill>
                          <a:effectLst/>
                          <a:latin typeface="Calibri"/>
                        </a:rPr>
                        <a:t>87%</a:t>
                      </a:r>
                    </a:p>
                  </a:txBody>
                  <a:tcPr marL="9525" marR="9525" marT="9525" marB="0" anchor="b"/>
                </a:tc>
              </a:tr>
              <a:tr h="236220">
                <a:tc>
                  <a:txBody>
                    <a:bodyPr/>
                    <a:lstStyle/>
                    <a:p>
                      <a:pPr algn="l" fontAlgn="t"/>
                      <a:r>
                        <a:rPr lang="en-US" sz="1400" b="0" i="0" u="none" strike="noStrike" dirty="0" smtClean="0">
                          <a:solidFill>
                            <a:srgbClr val="000000"/>
                          </a:solidFill>
                          <a:effectLst/>
                          <a:latin typeface="Calibri"/>
                        </a:rPr>
                        <a:t>Veterinary </a:t>
                      </a:r>
                      <a:r>
                        <a:rPr lang="en-US" sz="1400" b="0" i="0" u="none" strike="noStrike" dirty="0">
                          <a:solidFill>
                            <a:srgbClr val="000000"/>
                          </a:solidFill>
                          <a:effectLst/>
                          <a:latin typeface="Calibri"/>
                        </a:rPr>
                        <a:t>Service provider</a:t>
                      </a:r>
                    </a:p>
                  </a:txBody>
                  <a:tcPr marL="9525" marR="9525" marT="9525" marB="0"/>
                </a:tc>
                <a:tc>
                  <a:txBody>
                    <a:bodyPr/>
                    <a:lstStyle/>
                    <a:p>
                      <a:pPr algn="r" fontAlgn="b"/>
                      <a:r>
                        <a:rPr lang="en-US" sz="1400" b="0" i="0" u="none" strike="noStrike">
                          <a:solidFill>
                            <a:srgbClr val="000000"/>
                          </a:solidFill>
                          <a:effectLst/>
                          <a:latin typeface="Calibri"/>
                        </a:rPr>
                        <a:t>64</a:t>
                      </a:r>
                    </a:p>
                  </a:txBody>
                  <a:tcPr marL="9525" marR="9525" marT="9525" marB="0" anchor="b"/>
                </a:tc>
                <a:tc>
                  <a:txBody>
                    <a:bodyPr/>
                    <a:lstStyle/>
                    <a:p>
                      <a:pPr algn="r" fontAlgn="b"/>
                      <a:r>
                        <a:rPr lang="en-US" sz="1400" b="0" i="0" u="none" strike="noStrike">
                          <a:solidFill>
                            <a:srgbClr val="000000"/>
                          </a:solidFill>
                          <a:effectLst/>
                          <a:latin typeface="Calibri"/>
                        </a:rPr>
                        <a:t>81%</a:t>
                      </a:r>
                    </a:p>
                  </a:txBody>
                  <a:tcPr marL="9525" marR="9525" marT="9525" marB="0" anchor="b"/>
                </a:tc>
              </a:tr>
              <a:tr h="236220">
                <a:tc>
                  <a:txBody>
                    <a:bodyPr/>
                    <a:lstStyle/>
                    <a:p>
                      <a:pPr algn="l" fontAlgn="t"/>
                      <a:r>
                        <a:rPr lang="en-US" sz="1400" b="0" i="0" u="none" strike="noStrike" dirty="0" smtClean="0">
                          <a:solidFill>
                            <a:srgbClr val="000000"/>
                          </a:solidFill>
                          <a:effectLst/>
                          <a:latin typeface="Calibri"/>
                        </a:rPr>
                        <a:t>Government </a:t>
                      </a:r>
                      <a:r>
                        <a:rPr lang="en-US" sz="1400" b="0" i="0" u="none" strike="noStrike" dirty="0" err="1">
                          <a:solidFill>
                            <a:srgbClr val="000000"/>
                          </a:solidFill>
                          <a:effectLst/>
                          <a:latin typeface="Calibri"/>
                        </a:rPr>
                        <a:t>Parastatals</a:t>
                      </a:r>
                      <a:endParaRPr lang="en-US" sz="1400" b="0" i="0" u="none" strike="noStrike" dirty="0">
                        <a:solidFill>
                          <a:srgbClr val="000000"/>
                        </a:solidFill>
                        <a:effectLst/>
                        <a:latin typeface="Calibri"/>
                      </a:endParaRPr>
                    </a:p>
                  </a:txBody>
                  <a:tcPr marL="9525" marR="9525" marT="9525" marB="0"/>
                </a:tc>
                <a:tc>
                  <a:txBody>
                    <a:bodyPr/>
                    <a:lstStyle/>
                    <a:p>
                      <a:pPr algn="r" fontAlgn="b"/>
                      <a:r>
                        <a:rPr lang="en-US" sz="1400" b="0" i="0" u="none" strike="noStrike">
                          <a:solidFill>
                            <a:srgbClr val="000000"/>
                          </a:solidFill>
                          <a:effectLst/>
                          <a:latin typeface="Calibri"/>
                        </a:rPr>
                        <a:t>59</a:t>
                      </a:r>
                    </a:p>
                  </a:txBody>
                  <a:tcPr marL="9525" marR="9525" marT="9525" marB="0" anchor="b"/>
                </a:tc>
                <a:tc>
                  <a:txBody>
                    <a:bodyPr/>
                    <a:lstStyle/>
                    <a:p>
                      <a:pPr algn="r" fontAlgn="b"/>
                      <a:r>
                        <a:rPr lang="en-US" sz="1400" b="0" i="0" u="none" strike="noStrike">
                          <a:solidFill>
                            <a:srgbClr val="000000"/>
                          </a:solidFill>
                          <a:effectLst/>
                          <a:latin typeface="Calibri"/>
                        </a:rPr>
                        <a:t>75%</a:t>
                      </a:r>
                    </a:p>
                  </a:txBody>
                  <a:tcPr marL="9525" marR="9525" marT="9525" marB="0" anchor="b"/>
                </a:tc>
              </a:tr>
              <a:tr h="236220">
                <a:tc>
                  <a:txBody>
                    <a:bodyPr/>
                    <a:lstStyle/>
                    <a:p>
                      <a:pPr algn="l" fontAlgn="t"/>
                      <a:r>
                        <a:rPr lang="en-US" sz="1400" b="0" i="0" u="none" strike="noStrike" dirty="0">
                          <a:solidFill>
                            <a:srgbClr val="000000"/>
                          </a:solidFill>
                          <a:effectLst/>
                          <a:latin typeface="Calibri"/>
                        </a:rPr>
                        <a:t>Neighbor/friend</a:t>
                      </a:r>
                    </a:p>
                  </a:txBody>
                  <a:tcPr marL="9525" marR="9525" marT="9525" marB="0"/>
                </a:tc>
                <a:tc>
                  <a:txBody>
                    <a:bodyPr/>
                    <a:lstStyle/>
                    <a:p>
                      <a:pPr algn="r" fontAlgn="b"/>
                      <a:r>
                        <a:rPr lang="en-US" sz="1400" b="0" i="0" u="none" strike="noStrike">
                          <a:solidFill>
                            <a:srgbClr val="000000"/>
                          </a:solidFill>
                          <a:effectLst/>
                          <a:latin typeface="Calibri"/>
                        </a:rPr>
                        <a:t>54</a:t>
                      </a:r>
                    </a:p>
                  </a:txBody>
                  <a:tcPr marL="9525" marR="9525" marT="9525" marB="0" anchor="b"/>
                </a:tc>
                <a:tc>
                  <a:txBody>
                    <a:bodyPr/>
                    <a:lstStyle/>
                    <a:p>
                      <a:pPr algn="r" fontAlgn="b"/>
                      <a:r>
                        <a:rPr lang="en-US" sz="1400" b="0" i="0" u="none" strike="noStrike">
                          <a:solidFill>
                            <a:srgbClr val="000000"/>
                          </a:solidFill>
                          <a:effectLst/>
                          <a:latin typeface="Calibri"/>
                        </a:rPr>
                        <a:t>68%</a:t>
                      </a:r>
                    </a:p>
                  </a:txBody>
                  <a:tcPr marL="9525" marR="9525" marT="9525" marB="0" anchor="b"/>
                </a:tc>
              </a:tr>
              <a:tr h="236220">
                <a:tc>
                  <a:txBody>
                    <a:bodyPr/>
                    <a:lstStyle/>
                    <a:p>
                      <a:pPr algn="l" fontAlgn="t"/>
                      <a:r>
                        <a:rPr lang="en-US" sz="1400" b="0" i="0" u="none" strike="noStrike" dirty="0" smtClean="0">
                          <a:solidFill>
                            <a:srgbClr val="000000"/>
                          </a:solidFill>
                          <a:effectLst/>
                          <a:latin typeface="Calibri"/>
                        </a:rPr>
                        <a:t>Government </a:t>
                      </a:r>
                      <a:r>
                        <a:rPr lang="en-US" sz="1400" b="0" i="0" u="none" strike="noStrike" dirty="0">
                          <a:solidFill>
                            <a:srgbClr val="000000"/>
                          </a:solidFill>
                          <a:effectLst/>
                          <a:latin typeface="Calibri"/>
                        </a:rPr>
                        <a:t>Extension agent</a:t>
                      </a:r>
                    </a:p>
                  </a:txBody>
                  <a:tcPr marL="9525" marR="9525" marT="9525" marB="0"/>
                </a:tc>
                <a:tc>
                  <a:txBody>
                    <a:bodyPr/>
                    <a:lstStyle/>
                    <a:p>
                      <a:pPr algn="r" fontAlgn="b"/>
                      <a:r>
                        <a:rPr lang="en-US" sz="1400" b="0" i="0" u="none" strike="noStrike">
                          <a:solidFill>
                            <a:srgbClr val="000000"/>
                          </a:solidFill>
                          <a:effectLst/>
                          <a:latin typeface="Calibri"/>
                        </a:rPr>
                        <a:t>41</a:t>
                      </a:r>
                    </a:p>
                  </a:txBody>
                  <a:tcPr marL="9525" marR="9525" marT="9525" marB="0" anchor="b"/>
                </a:tc>
                <a:tc>
                  <a:txBody>
                    <a:bodyPr/>
                    <a:lstStyle/>
                    <a:p>
                      <a:pPr algn="r" fontAlgn="b"/>
                      <a:r>
                        <a:rPr lang="en-US" sz="1400" b="0" i="0" u="none" strike="noStrike">
                          <a:solidFill>
                            <a:srgbClr val="000000"/>
                          </a:solidFill>
                          <a:effectLst/>
                          <a:latin typeface="Calibri"/>
                        </a:rPr>
                        <a:t>52%</a:t>
                      </a:r>
                    </a:p>
                  </a:txBody>
                  <a:tcPr marL="9525" marR="9525" marT="9525" marB="0" anchor="b"/>
                </a:tc>
              </a:tr>
              <a:tr h="236220">
                <a:tc>
                  <a:txBody>
                    <a:bodyPr/>
                    <a:lstStyle/>
                    <a:p>
                      <a:pPr algn="l" fontAlgn="t"/>
                      <a:r>
                        <a:rPr lang="en-US" sz="1400" b="0" i="0" u="none" strike="noStrike" dirty="0">
                          <a:solidFill>
                            <a:srgbClr val="000000"/>
                          </a:solidFill>
                          <a:effectLst/>
                          <a:latin typeface="Calibri"/>
                        </a:rPr>
                        <a:t>Family Member</a:t>
                      </a:r>
                    </a:p>
                  </a:txBody>
                  <a:tcPr marL="9525" marR="9525" marT="9525" marB="0"/>
                </a:tc>
                <a:tc>
                  <a:txBody>
                    <a:bodyPr/>
                    <a:lstStyle/>
                    <a:p>
                      <a:pPr algn="r" fontAlgn="b"/>
                      <a:r>
                        <a:rPr lang="en-US" sz="1400" b="0" i="0" u="none" strike="noStrike">
                          <a:solidFill>
                            <a:srgbClr val="000000"/>
                          </a:solidFill>
                          <a:effectLst/>
                          <a:latin typeface="Calibri"/>
                        </a:rPr>
                        <a:t>37</a:t>
                      </a:r>
                    </a:p>
                  </a:txBody>
                  <a:tcPr marL="9525" marR="9525" marT="9525" marB="0" anchor="b"/>
                </a:tc>
                <a:tc>
                  <a:txBody>
                    <a:bodyPr/>
                    <a:lstStyle/>
                    <a:p>
                      <a:pPr algn="r" fontAlgn="b"/>
                      <a:r>
                        <a:rPr lang="en-US" sz="1400" b="0" i="0" u="none" strike="noStrike">
                          <a:solidFill>
                            <a:srgbClr val="000000"/>
                          </a:solidFill>
                          <a:effectLst/>
                          <a:latin typeface="Calibri"/>
                        </a:rPr>
                        <a:t>47%</a:t>
                      </a:r>
                    </a:p>
                  </a:txBody>
                  <a:tcPr marL="9525" marR="9525" marT="9525" marB="0" anchor="b"/>
                </a:tc>
              </a:tr>
              <a:tr h="236220">
                <a:tc>
                  <a:txBody>
                    <a:bodyPr/>
                    <a:lstStyle/>
                    <a:p>
                      <a:pPr algn="l" fontAlgn="t"/>
                      <a:r>
                        <a:rPr lang="en-US" sz="1400" b="0" i="0" u="none" strike="noStrike" dirty="0" smtClean="0">
                          <a:solidFill>
                            <a:srgbClr val="000000"/>
                          </a:solidFill>
                          <a:effectLst/>
                          <a:latin typeface="Calibri"/>
                        </a:rPr>
                        <a:t>Village/</a:t>
                      </a:r>
                      <a:r>
                        <a:rPr lang="en-US" sz="1400" b="0" i="0" u="none" strike="noStrike" dirty="0" err="1" smtClean="0">
                          <a:solidFill>
                            <a:srgbClr val="000000"/>
                          </a:solidFill>
                          <a:effectLst/>
                          <a:latin typeface="Calibri"/>
                        </a:rPr>
                        <a:t>Subcounty</a:t>
                      </a:r>
                      <a:r>
                        <a:rPr lang="en-US" sz="1400" b="0" i="0" u="none" strike="noStrike" dirty="0" smtClean="0">
                          <a:solidFill>
                            <a:srgbClr val="000000"/>
                          </a:solidFill>
                          <a:effectLst/>
                          <a:latin typeface="Calibri"/>
                        </a:rPr>
                        <a:t> </a:t>
                      </a:r>
                      <a:r>
                        <a:rPr lang="en-US" sz="1400" b="0" i="0" u="none" strike="noStrike" dirty="0">
                          <a:solidFill>
                            <a:srgbClr val="000000"/>
                          </a:solidFill>
                          <a:effectLst/>
                          <a:latin typeface="Calibri"/>
                        </a:rPr>
                        <a:t>chief</a:t>
                      </a:r>
                    </a:p>
                  </a:txBody>
                  <a:tcPr marL="9525" marR="9525" marT="9525" marB="0"/>
                </a:tc>
                <a:tc>
                  <a:txBody>
                    <a:bodyPr/>
                    <a:lstStyle/>
                    <a:p>
                      <a:pPr algn="r" fontAlgn="b"/>
                      <a:r>
                        <a:rPr lang="en-US" sz="1400" b="0" i="0" u="none" strike="noStrike">
                          <a:solidFill>
                            <a:srgbClr val="000000"/>
                          </a:solidFill>
                          <a:effectLst/>
                          <a:latin typeface="Calibri"/>
                        </a:rPr>
                        <a:t>36</a:t>
                      </a:r>
                    </a:p>
                  </a:txBody>
                  <a:tcPr marL="9525" marR="9525" marT="9525" marB="0" anchor="b"/>
                </a:tc>
                <a:tc>
                  <a:txBody>
                    <a:bodyPr/>
                    <a:lstStyle/>
                    <a:p>
                      <a:pPr algn="r" fontAlgn="b"/>
                      <a:r>
                        <a:rPr lang="en-US" sz="1400" b="0" i="0" u="none" strike="noStrike">
                          <a:solidFill>
                            <a:srgbClr val="000000"/>
                          </a:solidFill>
                          <a:effectLst/>
                          <a:latin typeface="Calibri"/>
                        </a:rPr>
                        <a:t>46%</a:t>
                      </a:r>
                    </a:p>
                  </a:txBody>
                  <a:tcPr marL="9525" marR="9525" marT="9525" marB="0" anchor="b"/>
                </a:tc>
              </a:tr>
              <a:tr h="236220">
                <a:tc>
                  <a:txBody>
                    <a:bodyPr/>
                    <a:lstStyle/>
                    <a:p>
                      <a:pPr algn="l" fontAlgn="t"/>
                      <a:r>
                        <a:rPr lang="en-US" sz="1400" b="0" i="0" u="none" strike="noStrike" dirty="0">
                          <a:solidFill>
                            <a:srgbClr val="000000"/>
                          </a:solidFill>
                          <a:effectLst/>
                          <a:latin typeface="Calibri"/>
                        </a:rPr>
                        <a:t>Agricultural researcher</a:t>
                      </a:r>
                    </a:p>
                  </a:txBody>
                  <a:tcPr marL="9525" marR="9525" marT="9525" marB="0"/>
                </a:tc>
                <a:tc>
                  <a:txBody>
                    <a:bodyPr/>
                    <a:lstStyle/>
                    <a:p>
                      <a:pPr algn="r" fontAlgn="b"/>
                      <a:r>
                        <a:rPr lang="en-US" sz="1400" b="0" i="0" u="none" strike="noStrike">
                          <a:solidFill>
                            <a:srgbClr val="000000"/>
                          </a:solidFill>
                          <a:effectLst/>
                          <a:latin typeface="Calibri"/>
                        </a:rPr>
                        <a:t>33</a:t>
                      </a:r>
                    </a:p>
                  </a:txBody>
                  <a:tcPr marL="9525" marR="9525" marT="9525" marB="0" anchor="b"/>
                </a:tc>
                <a:tc>
                  <a:txBody>
                    <a:bodyPr/>
                    <a:lstStyle/>
                    <a:p>
                      <a:pPr algn="r" fontAlgn="b"/>
                      <a:r>
                        <a:rPr lang="en-US" sz="1400" b="0" i="0" u="none" strike="noStrike">
                          <a:solidFill>
                            <a:srgbClr val="000000"/>
                          </a:solidFill>
                          <a:effectLst/>
                          <a:latin typeface="Calibri"/>
                        </a:rPr>
                        <a:t>42%</a:t>
                      </a:r>
                    </a:p>
                  </a:txBody>
                  <a:tcPr marL="9525" marR="9525" marT="9525" marB="0" anchor="b"/>
                </a:tc>
              </a:tr>
              <a:tr h="236220">
                <a:tc>
                  <a:txBody>
                    <a:bodyPr/>
                    <a:lstStyle/>
                    <a:p>
                      <a:pPr algn="l" fontAlgn="t"/>
                      <a:r>
                        <a:rPr lang="en-US" sz="1400" b="0" i="0" u="none" strike="noStrike" dirty="0" smtClean="0">
                          <a:solidFill>
                            <a:srgbClr val="000000"/>
                          </a:solidFill>
                          <a:effectLst/>
                          <a:latin typeface="Calibri"/>
                        </a:rPr>
                        <a:t>Tractor </a:t>
                      </a:r>
                      <a:r>
                        <a:rPr lang="en-US" sz="1400" b="0" i="0" u="none" strike="noStrike" dirty="0">
                          <a:solidFill>
                            <a:srgbClr val="000000"/>
                          </a:solidFill>
                          <a:effectLst/>
                          <a:latin typeface="Calibri"/>
                        </a:rPr>
                        <a:t>owner/ animal traction provider</a:t>
                      </a:r>
                    </a:p>
                  </a:txBody>
                  <a:tcPr marL="9525" marR="9525" marT="9525" marB="0"/>
                </a:tc>
                <a:tc>
                  <a:txBody>
                    <a:bodyPr/>
                    <a:lstStyle/>
                    <a:p>
                      <a:pPr algn="r" fontAlgn="b"/>
                      <a:r>
                        <a:rPr lang="en-US" sz="1400" b="0" i="0" u="none" strike="noStrike">
                          <a:solidFill>
                            <a:srgbClr val="000000"/>
                          </a:solidFill>
                          <a:effectLst/>
                          <a:latin typeface="Calibri"/>
                        </a:rPr>
                        <a:t>31</a:t>
                      </a:r>
                    </a:p>
                  </a:txBody>
                  <a:tcPr marL="9525" marR="9525" marT="9525" marB="0" anchor="b"/>
                </a:tc>
                <a:tc>
                  <a:txBody>
                    <a:bodyPr/>
                    <a:lstStyle/>
                    <a:p>
                      <a:pPr algn="r" fontAlgn="b"/>
                      <a:r>
                        <a:rPr lang="en-US" sz="1400" b="0" i="0" u="none" strike="noStrike">
                          <a:solidFill>
                            <a:srgbClr val="000000"/>
                          </a:solidFill>
                          <a:effectLst/>
                          <a:latin typeface="Calibri"/>
                        </a:rPr>
                        <a:t>39%</a:t>
                      </a:r>
                    </a:p>
                  </a:txBody>
                  <a:tcPr marL="9525" marR="9525" marT="9525" marB="0" anchor="b"/>
                </a:tc>
              </a:tr>
              <a:tr h="236220">
                <a:tc>
                  <a:txBody>
                    <a:bodyPr/>
                    <a:lstStyle/>
                    <a:p>
                      <a:pPr algn="l" fontAlgn="t"/>
                      <a:r>
                        <a:rPr lang="en-US" sz="1400" b="0" i="0" u="none" strike="noStrike" dirty="0" smtClean="0">
                          <a:solidFill>
                            <a:srgbClr val="000000"/>
                          </a:solidFill>
                          <a:effectLst/>
                          <a:latin typeface="Calibri"/>
                        </a:rPr>
                        <a:t>Agricultural/Micro </a:t>
                      </a:r>
                      <a:r>
                        <a:rPr lang="en-US" sz="1400" b="0" i="0" u="none" strike="noStrike" dirty="0">
                          <a:solidFill>
                            <a:srgbClr val="000000"/>
                          </a:solidFill>
                          <a:effectLst/>
                          <a:latin typeface="Calibri"/>
                        </a:rPr>
                        <a:t>Finance Representative </a:t>
                      </a:r>
                    </a:p>
                  </a:txBody>
                  <a:tcPr marL="9525" marR="9525" marT="9525" marB="0"/>
                </a:tc>
                <a:tc>
                  <a:txBody>
                    <a:bodyPr/>
                    <a:lstStyle/>
                    <a:p>
                      <a:pPr algn="r" fontAlgn="b"/>
                      <a:r>
                        <a:rPr lang="en-US" sz="1400" b="0" i="0" u="none" strike="noStrike">
                          <a:solidFill>
                            <a:srgbClr val="000000"/>
                          </a:solidFill>
                          <a:effectLst/>
                          <a:latin typeface="Calibri"/>
                        </a:rPr>
                        <a:t>22</a:t>
                      </a:r>
                    </a:p>
                  </a:txBody>
                  <a:tcPr marL="9525" marR="9525" marT="9525" marB="0" anchor="b"/>
                </a:tc>
                <a:tc>
                  <a:txBody>
                    <a:bodyPr/>
                    <a:lstStyle/>
                    <a:p>
                      <a:pPr algn="r" fontAlgn="b"/>
                      <a:r>
                        <a:rPr lang="en-US" sz="1400" b="0" i="0" u="none" strike="noStrike">
                          <a:solidFill>
                            <a:srgbClr val="000000"/>
                          </a:solidFill>
                          <a:effectLst/>
                          <a:latin typeface="Calibri"/>
                        </a:rPr>
                        <a:t>28%</a:t>
                      </a:r>
                    </a:p>
                  </a:txBody>
                  <a:tcPr marL="9525" marR="9525" marT="9525" marB="0" anchor="b"/>
                </a:tc>
              </a:tr>
              <a:tr h="236220">
                <a:tc>
                  <a:txBody>
                    <a:bodyPr/>
                    <a:lstStyle/>
                    <a:p>
                      <a:pPr algn="l" fontAlgn="t"/>
                      <a:r>
                        <a:rPr lang="en-US" sz="1400" b="0" i="0" u="none" strike="noStrike" dirty="0" smtClean="0">
                          <a:solidFill>
                            <a:srgbClr val="000000"/>
                          </a:solidFill>
                          <a:effectLst/>
                          <a:latin typeface="Calibri"/>
                        </a:rPr>
                        <a:t>Leader </a:t>
                      </a:r>
                      <a:r>
                        <a:rPr lang="en-US" sz="1400" b="0" i="0" u="none" strike="noStrike" dirty="0">
                          <a:solidFill>
                            <a:srgbClr val="000000"/>
                          </a:solidFill>
                          <a:effectLst/>
                          <a:latin typeface="Calibri"/>
                        </a:rPr>
                        <a:t>of farmer organizations</a:t>
                      </a:r>
                    </a:p>
                  </a:txBody>
                  <a:tcPr marL="9525" marR="9525" marT="9525" marB="0"/>
                </a:tc>
                <a:tc>
                  <a:txBody>
                    <a:bodyPr/>
                    <a:lstStyle/>
                    <a:p>
                      <a:pPr algn="r" fontAlgn="b"/>
                      <a:r>
                        <a:rPr lang="en-US" sz="1400" b="0" i="0" u="none" strike="noStrike">
                          <a:solidFill>
                            <a:srgbClr val="000000"/>
                          </a:solidFill>
                          <a:effectLst/>
                          <a:latin typeface="Calibri"/>
                        </a:rPr>
                        <a:t>21</a:t>
                      </a:r>
                    </a:p>
                  </a:txBody>
                  <a:tcPr marL="9525" marR="9525" marT="9525" marB="0" anchor="b"/>
                </a:tc>
                <a:tc>
                  <a:txBody>
                    <a:bodyPr/>
                    <a:lstStyle/>
                    <a:p>
                      <a:pPr algn="r" fontAlgn="b"/>
                      <a:r>
                        <a:rPr lang="en-US" sz="1400" b="0" i="0" u="none" strike="noStrike">
                          <a:solidFill>
                            <a:srgbClr val="000000"/>
                          </a:solidFill>
                          <a:effectLst/>
                          <a:latin typeface="Calibri"/>
                        </a:rPr>
                        <a:t>27%</a:t>
                      </a:r>
                    </a:p>
                  </a:txBody>
                  <a:tcPr marL="9525" marR="9525" marT="9525" marB="0" anchor="b"/>
                </a:tc>
              </a:tr>
              <a:tr h="236220">
                <a:tc>
                  <a:txBody>
                    <a:bodyPr/>
                    <a:lstStyle/>
                    <a:p>
                      <a:pPr algn="l" fontAlgn="t"/>
                      <a:r>
                        <a:rPr lang="en-US" sz="1400" b="0" i="0" u="none" strike="noStrike" dirty="0" smtClean="0">
                          <a:solidFill>
                            <a:srgbClr val="000000"/>
                          </a:solidFill>
                          <a:effectLst/>
                          <a:latin typeface="Calibri"/>
                        </a:rPr>
                        <a:t>Local </a:t>
                      </a:r>
                      <a:r>
                        <a:rPr lang="en-US" sz="1400" b="0" i="0" u="none" strike="noStrike" dirty="0">
                          <a:solidFill>
                            <a:srgbClr val="000000"/>
                          </a:solidFill>
                          <a:effectLst/>
                          <a:latin typeface="Calibri"/>
                        </a:rPr>
                        <a:t>Political leaders</a:t>
                      </a:r>
                    </a:p>
                  </a:txBody>
                  <a:tcPr marL="9525" marR="9525" marT="9525" marB="0"/>
                </a:tc>
                <a:tc>
                  <a:txBody>
                    <a:bodyPr/>
                    <a:lstStyle/>
                    <a:p>
                      <a:pPr algn="r" fontAlgn="b"/>
                      <a:r>
                        <a:rPr lang="en-US" sz="1400" b="0" i="0" u="none" strike="noStrike">
                          <a:solidFill>
                            <a:srgbClr val="000000"/>
                          </a:solidFill>
                          <a:effectLst/>
                          <a:latin typeface="Calibri"/>
                        </a:rPr>
                        <a:t>21</a:t>
                      </a:r>
                    </a:p>
                  </a:txBody>
                  <a:tcPr marL="9525" marR="9525" marT="9525" marB="0" anchor="b"/>
                </a:tc>
                <a:tc>
                  <a:txBody>
                    <a:bodyPr/>
                    <a:lstStyle/>
                    <a:p>
                      <a:pPr algn="r" fontAlgn="b"/>
                      <a:r>
                        <a:rPr lang="en-US" sz="1400" b="0" i="0" u="none" strike="noStrike">
                          <a:solidFill>
                            <a:srgbClr val="000000"/>
                          </a:solidFill>
                          <a:effectLst/>
                          <a:latin typeface="Calibri"/>
                        </a:rPr>
                        <a:t>27%</a:t>
                      </a:r>
                    </a:p>
                  </a:txBody>
                  <a:tcPr marL="9525" marR="9525" marT="9525" marB="0" anchor="b"/>
                </a:tc>
              </a:tr>
              <a:tr h="236220">
                <a:tc>
                  <a:txBody>
                    <a:bodyPr/>
                    <a:lstStyle/>
                    <a:p>
                      <a:pPr algn="l" fontAlgn="t"/>
                      <a:r>
                        <a:rPr lang="en-US" sz="1400" b="0" i="0" u="none" strike="noStrike" dirty="0" smtClean="0">
                          <a:solidFill>
                            <a:srgbClr val="000000"/>
                          </a:solidFill>
                          <a:effectLst/>
                          <a:latin typeface="Calibri"/>
                        </a:rPr>
                        <a:t>Leader </a:t>
                      </a:r>
                      <a:r>
                        <a:rPr lang="en-US" sz="1400" b="0" i="0" u="none" strike="noStrike" dirty="0">
                          <a:solidFill>
                            <a:srgbClr val="000000"/>
                          </a:solidFill>
                          <a:effectLst/>
                          <a:latin typeface="Calibri"/>
                        </a:rPr>
                        <a:t>of women’s organization</a:t>
                      </a:r>
                    </a:p>
                  </a:txBody>
                  <a:tcPr marL="9525" marR="9525" marT="9525" marB="0"/>
                </a:tc>
                <a:tc>
                  <a:txBody>
                    <a:bodyPr/>
                    <a:lstStyle/>
                    <a:p>
                      <a:pPr algn="r" fontAlgn="b"/>
                      <a:r>
                        <a:rPr lang="en-US" sz="1400" b="0" i="0" u="none" strike="noStrike">
                          <a:solidFill>
                            <a:srgbClr val="000000"/>
                          </a:solidFill>
                          <a:effectLst/>
                          <a:latin typeface="Calibri"/>
                        </a:rPr>
                        <a:t>20</a:t>
                      </a:r>
                    </a:p>
                  </a:txBody>
                  <a:tcPr marL="9525" marR="9525" marT="9525" marB="0" anchor="b"/>
                </a:tc>
                <a:tc>
                  <a:txBody>
                    <a:bodyPr/>
                    <a:lstStyle/>
                    <a:p>
                      <a:pPr algn="r" fontAlgn="b"/>
                      <a:r>
                        <a:rPr lang="en-US" sz="1400" b="0" i="0" u="none" strike="noStrike">
                          <a:solidFill>
                            <a:srgbClr val="000000"/>
                          </a:solidFill>
                          <a:effectLst/>
                          <a:latin typeface="Calibri"/>
                        </a:rPr>
                        <a:t>25%</a:t>
                      </a:r>
                    </a:p>
                  </a:txBody>
                  <a:tcPr marL="9525" marR="9525" marT="9525" marB="0" anchor="b"/>
                </a:tc>
              </a:tr>
              <a:tr h="236220">
                <a:tc>
                  <a:txBody>
                    <a:bodyPr/>
                    <a:lstStyle/>
                    <a:p>
                      <a:pPr algn="l" fontAlgn="t"/>
                      <a:r>
                        <a:rPr lang="en-US" sz="1400" b="0" i="0" u="none" strike="noStrike" dirty="0" smtClean="0">
                          <a:solidFill>
                            <a:srgbClr val="000000"/>
                          </a:solidFill>
                          <a:effectLst/>
                          <a:latin typeface="Calibri"/>
                        </a:rPr>
                        <a:t>Leader </a:t>
                      </a:r>
                      <a:r>
                        <a:rPr lang="en-US" sz="1400" b="0" i="0" u="none" strike="noStrike" dirty="0">
                          <a:solidFill>
                            <a:srgbClr val="000000"/>
                          </a:solidFill>
                          <a:effectLst/>
                          <a:latin typeface="Calibri"/>
                        </a:rPr>
                        <a:t>of youth </a:t>
                      </a:r>
                      <a:r>
                        <a:rPr lang="en-US" sz="1400" b="0" i="0" u="none" strike="noStrike" dirty="0" err="1">
                          <a:solidFill>
                            <a:srgbClr val="000000"/>
                          </a:solidFill>
                          <a:effectLst/>
                          <a:latin typeface="Calibri"/>
                        </a:rPr>
                        <a:t>organisation</a:t>
                      </a:r>
                      <a:r>
                        <a:rPr lang="en-US" sz="1400" b="0" i="0" u="none" strike="noStrike" dirty="0">
                          <a:solidFill>
                            <a:srgbClr val="000000"/>
                          </a:solidFill>
                          <a:effectLst/>
                          <a:latin typeface="Calibri"/>
                        </a:rPr>
                        <a:t> </a:t>
                      </a:r>
                    </a:p>
                  </a:txBody>
                  <a:tcPr marL="9525" marR="9525" marT="9525" marB="0"/>
                </a:tc>
                <a:tc>
                  <a:txBody>
                    <a:bodyPr/>
                    <a:lstStyle/>
                    <a:p>
                      <a:pPr algn="r" fontAlgn="b"/>
                      <a:r>
                        <a:rPr lang="en-US" sz="1400" b="0" i="0" u="none" strike="noStrike">
                          <a:solidFill>
                            <a:srgbClr val="000000"/>
                          </a:solidFill>
                          <a:effectLst/>
                          <a:latin typeface="Calibri"/>
                        </a:rPr>
                        <a:t>17</a:t>
                      </a:r>
                    </a:p>
                  </a:txBody>
                  <a:tcPr marL="9525" marR="9525" marT="9525" marB="0" anchor="b"/>
                </a:tc>
                <a:tc>
                  <a:txBody>
                    <a:bodyPr/>
                    <a:lstStyle/>
                    <a:p>
                      <a:pPr algn="r" fontAlgn="b"/>
                      <a:r>
                        <a:rPr lang="en-US" sz="1400" b="0" i="0" u="none" strike="noStrike">
                          <a:solidFill>
                            <a:srgbClr val="000000"/>
                          </a:solidFill>
                          <a:effectLst/>
                          <a:latin typeface="Calibri"/>
                        </a:rPr>
                        <a:t>22%</a:t>
                      </a:r>
                    </a:p>
                  </a:txBody>
                  <a:tcPr marL="9525" marR="9525" marT="9525" marB="0" anchor="b"/>
                </a:tc>
              </a:tr>
              <a:tr h="236220">
                <a:tc>
                  <a:txBody>
                    <a:bodyPr/>
                    <a:lstStyle/>
                    <a:p>
                      <a:pPr algn="l" fontAlgn="t"/>
                      <a:r>
                        <a:rPr lang="en-US" sz="1400" b="0" i="0" u="none" strike="noStrike" dirty="0">
                          <a:solidFill>
                            <a:srgbClr val="000000"/>
                          </a:solidFill>
                          <a:effectLst/>
                          <a:latin typeface="Calibri"/>
                        </a:rPr>
                        <a:t>Vendor in a shop in urban center</a:t>
                      </a:r>
                    </a:p>
                  </a:txBody>
                  <a:tcPr marL="9525" marR="9525" marT="9525" marB="0"/>
                </a:tc>
                <a:tc>
                  <a:txBody>
                    <a:bodyPr/>
                    <a:lstStyle/>
                    <a:p>
                      <a:pPr algn="r" fontAlgn="b"/>
                      <a:r>
                        <a:rPr lang="en-US" sz="1400" b="0" i="0" u="none" strike="noStrike">
                          <a:solidFill>
                            <a:srgbClr val="000000"/>
                          </a:solidFill>
                          <a:effectLst/>
                          <a:latin typeface="Calibri"/>
                        </a:rPr>
                        <a:t>16</a:t>
                      </a:r>
                    </a:p>
                  </a:txBody>
                  <a:tcPr marL="9525" marR="9525" marT="9525" marB="0" anchor="b"/>
                </a:tc>
                <a:tc>
                  <a:txBody>
                    <a:bodyPr/>
                    <a:lstStyle/>
                    <a:p>
                      <a:pPr algn="r" fontAlgn="b"/>
                      <a:r>
                        <a:rPr lang="en-US" sz="1400" b="0" i="0" u="none" strike="noStrike">
                          <a:solidFill>
                            <a:srgbClr val="000000"/>
                          </a:solidFill>
                          <a:effectLst/>
                          <a:latin typeface="Calibri"/>
                        </a:rPr>
                        <a:t>20%</a:t>
                      </a:r>
                    </a:p>
                  </a:txBody>
                  <a:tcPr marL="9525" marR="9525" marT="9525" marB="0" anchor="b"/>
                </a:tc>
              </a:tr>
              <a:tr h="236220">
                <a:tc>
                  <a:txBody>
                    <a:bodyPr/>
                    <a:lstStyle/>
                    <a:p>
                      <a:pPr algn="l" fontAlgn="t"/>
                      <a:r>
                        <a:rPr lang="en-US" sz="1400" b="0" i="0" u="none" strike="noStrike" dirty="0" smtClean="0">
                          <a:solidFill>
                            <a:srgbClr val="000000"/>
                          </a:solidFill>
                          <a:effectLst/>
                          <a:latin typeface="Calibri"/>
                        </a:rPr>
                        <a:t>NGO</a:t>
                      </a:r>
                      <a:r>
                        <a:rPr lang="en-US" sz="1400" b="0" i="0" u="none" strike="noStrike" dirty="0">
                          <a:solidFill>
                            <a:srgbClr val="000000"/>
                          </a:solidFill>
                          <a:effectLst/>
                          <a:latin typeface="Calibri"/>
                        </a:rPr>
                        <a:t>/ Development Agent</a:t>
                      </a:r>
                    </a:p>
                  </a:txBody>
                  <a:tcPr marL="9525" marR="9525" marT="9525" marB="0"/>
                </a:tc>
                <a:tc>
                  <a:txBody>
                    <a:bodyPr/>
                    <a:lstStyle/>
                    <a:p>
                      <a:pPr algn="r" fontAlgn="b"/>
                      <a:r>
                        <a:rPr lang="en-US" sz="1400" b="0" i="0" u="none" strike="noStrike">
                          <a:solidFill>
                            <a:srgbClr val="000000"/>
                          </a:solidFill>
                          <a:effectLst/>
                          <a:latin typeface="Calibri"/>
                        </a:rPr>
                        <a:t>16</a:t>
                      </a:r>
                    </a:p>
                  </a:txBody>
                  <a:tcPr marL="9525" marR="9525" marT="9525" marB="0" anchor="b"/>
                </a:tc>
                <a:tc>
                  <a:txBody>
                    <a:bodyPr/>
                    <a:lstStyle/>
                    <a:p>
                      <a:pPr algn="r" fontAlgn="b"/>
                      <a:r>
                        <a:rPr lang="en-US" sz="1400" b="0" i="0" u="none" strike="noStrike">
                          <a:solidFill>
                            <a:srgbClr val="000000"/>
                          </a:solidFill>
                          <a:effectLst/>
                          <a:latin typeface="Calibri"/>
                        </a:rPr>
                        <a:t>20%</a:t>
                      </a:r>
                    </a:p>
                  </a:txBody>
                  <a:tcPr marL="9525" marR="9525" marT="9525" marB="0" anchor="b"/>
                </a:tc>
              </a:tr>
              <a:tr h="236220">
                <a:tc>
                  <a:txBody>
                    <a:bodyPr/>
                    <a:lstStyle/>
                    <a:p>
                      <a:pPr algn="l" fontAlgn="t"/>
                      <a:r>
                        <a:rPr lang="en-US" sz="1400" b="0" i="0" u="none" strike="noStrike" dirty="0">
                          <a:solidFill>
                            <a:srgbClr val="000000"/>
                          </a:solidFill>
                          <a:effectLst/>
                          <a:latin typeface="Calibri"/>
                        </a:rPr>
                        <a:t>Vendor in weekly  market</a:t>
                      </a:r>
                    </a:p>
                  </a:txBody>
                  <a:tcPr marL="9525" marR="9525" marT="9525" marB="0"/>
                </a:tc>
                <a:tc>
                  <a:txBody>
                    <a:bodyPr/>
                    <a:lstStyle/>
                    <a:p>
                      <a:pPr algn="r" fontAlgn="b"/>
                      <a:r>
                        <a:rPr lang="en-US" sz="1400" b="0" i="0" u="none" strike="noStrike">
                          <a:solidFill>
                            <a:srgbClr val="000000"/>
                          </a:solidFill>
                          <a:effectLst/>
                          <a:latin typeface="Calibri"/>
                        </a:rPr>
                        <a:t>15</a:t>
                      </a:r>
                    </a:p>
                  </a:txBody>
                  <a:tcPr marL="9525" marR="9525" marT="9525" marB="0" anchor="b"/>
                </a:tc>
                <a:tc>
                  <a:txBody>
                    <a:bodyPr/>
                    <a:lstStyle/>
                    <a:p>
                      <a:pPr algn="r" fontAlgn="b"/>
                      <a:r>
                        <a:rPr lang="en-US" sz="1400" b="0" i="0" u="none" strike="noStrike">
                          <a:solidFill>
                            <a:srgbClr val="000000"/>
                          </a:solidFill>
                          <a:effectLst/>
                          <a:latin typeface="Calibri"/>
                        </a:rPr>
                        <a:t>19%</a:t>
                      </a:r>
                    </a:p>
                  </a:txBody>
                  <a:tcPr marL="9525" marR="9525" marT="9525" marB="0" anchor="b"/>
                </a:tc>
              </a:tr>
              <a:tr h="236220">
                <a:tc>
                  <a:txBody>
                    <a:bodyPr/>
                    <a:lstStyle/>
                    <a:p>
                      <a:pPr algn="l" fontAlgn="t"/>
                      <a:r>
                        <a:rPr lang="en-US" sz="1400" b="0" i="0" u="none" strike="noStrike" dirty="0" smtClean="0">
                          <a:solidFill>
                            <a:srgbClr val="000000"/>
                          </a:solidFill>
                          <a:effectLst/>
                          <a:latin typeface="Calibri"/>
                        </a:rPr>
                        <a:t>Minister/Priest/Imam </a:t>
                      </a:r>
                      <a:r>
                        <a:rPr lang="en-US" sz="1400" b="0" i="0" u="none" strike="noStrike" dirty="0">
                          <a:solidFill>
                            <a:srgbClr val="000000"/>
                          </a:solidFill>
                          <a:effectLst/>
                          <a:latin typeface="Calibri"/>
                        </a:rPr>
                        <a:t>in village</a:t>
                      </a:r>
                    </a:p>
                  </a:txBody>
                  <a:tcPr marL="9525" marR="9525" marT="9525" marB="0"/>
                </a:tc>
                <a:tc>
                  <a:txBody>
                    <a:bodyPr/>
                    <a:lstStyle/>
                    <a:p>
                      <a:pPr algn="r" fontAlgn="b"/>
                      <a:r>
                        <a:rPr lang="en-US" sz="1400" b="0" i="0" u="none" strike="noStrike">
                          <a:solidFill>
                            <a:srgbClr val="000000"/>
                          </a:solidFill>
                          <a:effectLst/>
                          <a:latin typeface="Calibri"/>
                        </a:rPr>
                        <a:t>11</a:t>
                      </a:r>
                    </a:p>
                  </a:txBody>
                  <a:tcPr marL="9525" marR="9525" marT="9525" marB="0" anchor="b"/>
                </a:tc>
                <a:tc>
                  <a:txBody>
                    <a:bodyPr/>
                    <a:lstStyle/>
                    <a:p>
                      <a:pPr algn="r" fontAlgn="b"/>
                      <a:r>
                        <a:rPr lang="en-US" sz="1400" b="0" i="0" u="none" strike="noStrike">
                          <a:solidFill>
                            <a:srgbClr val="000000"/>
                          </a:solidFill>
                          <a:effectLst/>
                          <a:latin typeface="Calibri"/>
                        </a:rPr>
                        <a:t>14%</a:t>
                      </a:r>
                    </a:p>
                  </a:txBody>
                  <a:tcPr marL="9525" marR="9525" marT="9525" marB="0" anchor="b"/>
                </a:tc>
              </a:tr>
              <a:tr h="236220">
                <a:tc>
                  <a:txBody>
                    <a:bodyPr/>
                    <a:lstStyle/>
                    <a:p>
                      <a:pPr algn="l" fontAlgn="t"/>
                      <a:r>
                        <a:rPr lang="en-US" sz="1400" b="0" i="0" u="none" strike="noStrike" dirty="0" smtClean="0">
                          <a:solidFill>
                            <a:srgbClr val="000000"/>
                          </a:solidFill>
                          <a:effectLst/>
                          <a:latin typeface="Calibri"/>
                        </a:rPr>
                        <a:t>Teacher </a:t>
                      </a:r>
                      <a:r>
                        <a:rPr lang="en-US" sz="1400" b="0" i="0" u="none" strike="noStrike" dirty="0">
                          <a:solidFill>
                            <a:srgbClr val="000000"/>
                          </a:solidFill>
                          <a:effectLst/>
                          <a:latin typeface="Calibri"/>
                        </a:rPr>
                        <a:t>in village</a:t>
                      </a:r>
                    </a:p>
                  </a:txBody>
                  <a:tcPr marL="9525" marR="9525" marT="9525" marB="0"/>
                </a:tc>
                <a:tc>
                  <a:txBody>
                    <a:bodyPr/>
                    <a:lstStyle/>
                    <a:p>
                      <a:pPr algn="r" fontAlgn="b"/>
                      <a:r>
                        <a:rPr lang="en-US" sz="1400" b="0" i="0" u="none" strike="noStrike">
                          <a:solidFill>
                            <a:srgbClr val="000000"/>
                          </a:solidFill>
                          <a:effectLst/>
                          <a:latin typeface="Calibri"/>
                        </a:rPr>
                        <a:t>10</a:t>
                      </a:r>
                    </a:p>
                  </a:txBody>
                  <a:tcPr marL="9525" marR="9525" marT="9525" marB="0" anchor="b"/>
                </a:tc>
                <a:tc>
                  <a:txBody>
                    <a:bodyPr/>
                    <a:lstStyle/>
                    <a:p>
                      <a:pPr algn="r" fontAlgn="b"/>
                      <a:r>
                        <a:rPr lang="en-US" sz="1400" b="0" i="0" u="none" strike="noStrike" dirty="0">
                          <a:solidFill>
                            <a:srgbClr val="000000"/>
                          </a:solidFill>
                          <a:effectLst/>
                          <a:latin typeface="Calibri"/>
                        </a:rPr>
                        <a:t>13%</a:t>
                      </a:r>
                    </a:p>
                  </a:txBody>
                  <a:tcPr marL="9525" marR="9525" marT="9525" marB="0" anchor="b"/>
                </a:tc>
              </a:tr>
            </a:tbl>
          </a:graphicData>
        </a:graphic>
      </p:graphicFrame>
    </p:spTree>
    <p:extLst>
      <p:ext uri="{BB962C8B-B14F-4D97-AF65-F5344CB8AC3E}">
        <p14:creationId xmlns:p14="http://schemas.microsoft.com/office/powerpoint/2010/main" val="1672363240"/>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74638"/>
            <a:ext cx="7620000" cy="1143000"/>
          </a:xfrm>
        </p:spPr>
        <p:txBody>
          <a:bodyPr/>
          <a:lstStyle/>
          <a:p>
            <a:r>
              <a:rPr lang="en-US" dirty="0" smtClean="0"/>
              <a:t>Network Structure</a:t>
            </a:r>
            <a:endParaRPr lang="en-US" dirty="0"/>
          </a:p>
        </p:txBody>
      </p:sp>
      <p:sp>
        <p:nvSpPr>
          <p:cNvPr id="5" name="TextBox 4"/>
          <p:cNvSpPr txBox="1"/>
          <p:nvPr/>
        </p:nvSpPr>
        <p:spPr>
          <a:xfrm>
            <a:off x="609600" y="1524000"/>
            <a:ext cx="6781800" cy="2031325"/>
          </a:xfrm>
          <a:prstGeom prst="rect">
            <a:avLst/>
          </a:prstGeom>
          <a:noFill/>
        </p:spPr>
        <p:txBody>
          <a:bodyPr wrap="square" rtlCol="0">
            <a:spAutoFit/>
          </a:bodyPr>
          <a:lstStyle/>
          <a:p>
            <a:pPr marL="285750" indent="-285750">
              <a:buFont typeface="Arial" pitchFamily="34" charset="0"/>
              <a:buChar char="•"/>
            </a:pPr>
            <a:r>
              <a:rPr lang="en-US" dirty="0" smtClean="0"/>
              <a:t>Matched the farmer data (79) to Technology Networks Data (21)</a:t>
            </a:r>
          </a:p>
          <a:p>
            <a:pPr marL="285750" indent="-285750">
              <a:buFont typeface="Arial" pitchFamily="34" charset="0"/>
              <a:buChar char="•"/>
            </a:pPr>
            <a:r>
              <a:rPr lang="en-US" dirty="0" smtClean="0"/>
              <a:t>Determine Influential Nodes:</a:t>
            </a:r>
          </a:p>
          <a:p>
            <a:pPr marL="742950" lvl="1" indent="-285750">
              <a:buFont typeface="Arial" pitchFamily="34" charset="0"/>
              <a:buChar char="•"/>
            </a:pPr>
            <a:r>
              <a:rPr lang="en-US" dirty="0" smtClean="0"/>
              <a:t>Degree Centrality = Number of contacts for agricultural information</a:t>
            </a:r>
          </a:p>
          <a:p>
            <a:pPr marL="742950" lvl="1" indent="-285750">
              <a:buFont typeface="Arial" pitchFamily="34" charset="0"/>
              <a:buChar char="•"/>
            </a:pPr>
            <a:r>
              <a:rPr lang="en-US" dirty="0" err="1" smtClean="0"/>
              <a:t>Betweenness</a:t>
            </a:r>
            <a:r>
              <a:rPr lang="en-US" dirty="0" smtClean="0"/>
              <a:t> Centrality =  Score which indicates the extent to which an agent controls the transmission of information between contacts</a:t>
            </a:r>
            <a:endParaRPr lang="en-US" dirty="0"/>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182196383"/>
              </p:ext>
            </p:extLst>
          </p:nvPr>
        </p:nvGraphicFramePr>
        <p:xfrm>
          <a:off x="685800" y="3657600"/>
          <a:ext cx="7239000" cy="2438401"/>
        </p:xfrm>
        <a:graphic>
          <a:graphicData uri="http://schemas.openxmlformats.org/drawingml/2006/table">
            <a:tbl>
              <a:tblPr firstRow="1" firstCol="1" bandRow="1">
                <a:tableStyleId>{5C22544A-7EE6-4342-B048-85BDC9FD1C3A}</a:tableStyleId>
              </a:tblPr>
              <a:tblGrid>
                <a:gridCol w="838200"/>
                <a:gridCol w="3228654"/>
                <a:gridCol w="1440443"/>
                <a:gridCol w="1731703"/>
              </a:tblGrid>
              <a:tr h="838201">
                <a:tc>
                  <a:txBody>
                    <a:bodyPr/>
                    <a:lstStyle/>
                    <a:p>
                      <a:pPr marL="0" marR="0">
                        <a:lnSpc>
                          <a:spcPct val="115000"/>
                        </a:lnSpc>
                        <a:spcBef>
                          <a:spcPts val="0"/>
                        </a:spcBef>
                        <a:spcAft>
                          <a:spcPts val="0"/>
                        </a:spcAft>
                      </a:pPr>
                      <a:r>
                        <a:rPr lang="en-US" sz="1800" dirty="0">
                          <a:effectLst/>
                        </a:rPr>
                        <a:t>Rank</a:t>
                      </a:r>
                      <a:endParaRPr lang="en-US" sz="2800" dirty="0">
                        <a:effectLst/>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800">
                          <a:effectLst/>
                        </a:rPr>
                        <a:t>Agent</a:t>
                      </a:r>
                      <a:endParaRPr lang="en-US" sz="2800">
                        <a:effectLst/>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800" dirty="0">
                          <a:effectLst/>
                        </a:rPr>
                        <a:t>Degree Centrality </a:t>
                      </a:r>
                      <a:endParaRPr lang="en-US" sz="2800" dirty="0">
                        <a:effectLst/>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800">
                          <a:effectLst/>
                        </a:rPr>
                        <a:t>Betweeness Centrality</a:t>
                      </a:r>
                      <a:endParaRPr lang="en-US" sz="2800">
                        <a:effectLst/>
                        <a:latin typeface="Calibri"/>
                        <a:ea typeface="Calibri"/>
                        <a:cs typeface="Times New Roman"/>
                      </a:endParaRPr>
                    </a:p>
                  </a:txBody>
                  <a:tcPr marL="68580" marR="68580" marT="0" marB="0" anchor="b"/>
                </a:tc>
              </a:tr>
              <a:tr h="457200">
                <a:tc>
                  <a:txBody>
                    <a:bodyPr/>
                    <a:lstStyle/>
                    <a:p>
                      <a:pPr marL="0" marR="0">
                        <a:lnSpc>
                          <a:spcPct val="115000"/>
                        </a:lnSpc>
                        <a:spcBef>
                          <a:spcPts val="0"/>
                        </a:spcBef>
                        <a:spcAft>
                          <a:spcPts val="0"/>
                        </a:spcAft>
                      </a:pPr>
                      <a:r>
                        <a:rPr lang="en-US" sz="1800">
                          <a:effectLst/>
                        </a:rPr>
                        <a:t>1</a:t>
                      </a:r>
                      <a:endParaRPr lang="en-US" sz="2800">
                        <a:effectLst/>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800" dirty="0">
                          <a:effectLst/>
                        </a:rPr>
                        <a:t>Ministry of </a:t>
                      </a:r>
                      <a:r>
                        <a:rPr lang="en-US" sz="1800" dirty="0" smtClean="0">
                          <a:effectLst/>
                        </a:rPr>
                        <a:t>Agriculture</a:t>
                      </a:r>
                      <a:endParaRPr lang="en-US" sz="2800" dirty="0">
                        <a:effectLst/>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800" dirty="0">
                          <a:effectLst/>
                        </a:rPr>
                        <a:t>20</a:t>
                      </a:r>
                      <a:endParaRPr lang="en-US" sz="2800" dirty="0">
                        <a:effectLst/>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800">
                          <a:effectLst/>
                        </a:rPr>
                        <a:t>20.87</a:t>
                      </a:r>
                      <a:endParaRPr lang="en-US" sz="2800">
                        <a:effectLst/>
                        <a:latin typeface="Calibri"/>
                        <a:ea typeface="Calibri"/>
                        <a:cs typeface="Times New Roman"/>
                      </a:endParaRPr>
                    </a:p>
                  </a:txBody>
                  <a:tcPr marL="68580" marR="68580" marT="0" marB="0" anchor="b"/>
                </a:tc>
              </a:tr>
              <a:tr h="381000">
                <a:tc>
                  <a:txBody>
                    <a:bodyPr/>
                    <a:lstStyle/>
                    <a:p>
                      <a:pPr marL="0" marR="0">
                        <a:lnSpc>
                          <a:spcPct val="115000"/>
                        </a:lnSpc>
                        <a:spcBef>
                          <a:spcPts val="0"/>
                        </a:spcBef>
                        <a:spcAft>
                          <a:spcPts val="0"/>
                        </a:spcAft>
                      </a:pPr>
                      <a:r>
                        <a:rPr lang="en-US" sz="1800">
                          <a:effectLst/>
                        </a:rPr>
                        <a:t>2</a:t>
                      </a:r>
                      <a:endParaRPr lang="en-US" sz="2800">
                        <a:effectLst/>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800">
                          <a:effectLst/>
                        </a:rPr>
                        <a:t>Microfinance Institutions</a:t>
                      </a:r>
                      <a:endParaRPr lang="en-US" sz="2800">
                        <a:effectLst/>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800">
                          <a:effectLst/>
                        </a:rPr>
                        <a:t>20</a:t>
                      </a:r>
                      <a:endParaRPr lang="en-US" sz="2800">
                        <a:effectLst/>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800">
                          <a:effectLst/>
                        </a:rPr>
                        <a:t>20.05</a:t>
                      </a:r>
                      <a:endParaRPr lang="en-US" sz="2800">
                        <a:effectLst/>
                        <a:latin typeface="Calibri"/>
                        <a:ea typeface="Calibri"/>
                        <a:cs typeface="Times New Roman"/>
                      </a:endParaRPr>
                    </a:p>
                  </a:txBody>
                  <a:tcPr marL="68580" marR="68580" marT="0" marB="0" anchor="b"/>
                </a:tc>
              </a:tr>
              <a:tr h="381000">
                <a:tc>
                  <a:txBody>
                    <a:bodyPr/>
                    <a:lstStyle/>
                    <a:p>
                      <a:pPr marL="0" marR="0">
                        <a:lnSpc>
                          <a:spcPct val="115000"/>
                        </a:lnSpc>
                        <a:spcBef>
                          <a:spcPts val="0"/>
                        </a:spcBef>
                        <a:spcAft>
                          <a:spcPts val="0"/>
                        </a:spcAft>
                      </a:pPr>
                      <a:r>
                        <a:rPr lang="en-US" sz="1800">
                          <a:effectLst/>
                        </a:rPr>
                        <a:t>3</a:t>
                      </a:r>
                      <a:endParaRPr lang="en-US" sz="2800">
                        <a:effectLst/>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800">
                          <a:effectLst/>
                        </a:rPr>
                        <a:t>Stakeholder Forum</a:t>
                      </a:r>
                      <a:endParaRPr lang="en-US" sz="2800">
                        <a:effectLst/>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800">
                          <a:effectLst/>
                        </a:rPr>
                        <a:t>20</a:t>
                      </a:r>
                      <a:endParaRPr lang="en-US" sz="2800">
                        <a:effectLst/>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800">
                          <a:effectLst/>
                        </a:rPr>
                        <a:t>17.29</a:t>
                      </a:r>
                      <a:endParaRPr lang="en-US" sz="2800">
                        <a:effectLst/>
                        <a:latin typeface="Calibri"/>
                        <a:ea typeface="Calibri"/>
                        <a:cs typeface="Times New Roman"/>
                      </a:endParaRPr>
                    </a:p>
                  </a:txBody>
                  <a:tcPr marL="68580" marR="68580" marT="0" marB="0" anchor="b"/>
                </a:tc>
              </a:tr>
              <a:tr h="381000">
                <a:tc>
                  <a:txBody>
                    <a:bodyPr/>
                    <a:lstStyle/>
                    <a:p>
                      <a:pPr marL="0" marR="0">
                        <a:lnSpc>
                          <a:spcPct val="115000"/>
                        </a:lnSpc>
                        <a:spcBef>
                          <a:spcPts val="0"/>
                        </a:spcBef>
                        <a:spcAft>
                          <a:spcPts val="0"/>
                        </a:spcAft>
                      </a:pPr>
                      <a:r>
                        <a:rPr lang="en-US" sz="1800">
                          <a:effectLst/>
                        </a:rPr>
                        <a:t>4</a:t>
                      </a:r>
                      <a:endParaRPr lang="en-US" sz="2800">
                        <a:effectLst/>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800">
                          <a:effectLst/>
                        </a:rPr>
                        <a:t>NGO</a:t>
                      </a:r>
                      <a:endParaRPr lang="en-US" sz="2800">
                        <a:effectLst/>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800">
                          <a:effectLst/>
                        </a:rPr>
                        <a:t>17</a:t>
                      </a:r>
                      <a:endParaRPr lang="en-US" sz="2800">
                        <a:effectLst/>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800" dirty="0">
                          <a:effectLst/>
                        </a:rPr>
                        <a:t>11.23</a:t>
                      </a:r>
                      <a:endParaRPr lang="en-US" sz="2800" dirty="0">
                        <a:effectLst/>
                        <a:latin typeface="Calibri"/>
                        <a:ea typeface="Calibri"/>
                        <a:cs typeface="Times New Roman"/>
                      </a:endParaRPr>
                    </a:p>
                  </a:txBody>
                  <a:tcPr marL="68580" marR="68580" marT="0" marB="0" anchor="b"/>
                </a:tc>
              </a:tr>
            </a:tbl>
          </a:graphicData>
        </a:graphic>
      </p:graphicFrame>
    </p:spTree>
    <p:extLst>
      <p:ext uri="{BB962C8B-B14F-4D97-AF65-F5344CB8AC3E}">
        <p14:creationId xmlns:p14="http://schemas.microsoft.com/office/powerpoint/2010/main" val="1698405352"/>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dirty="0" smtClean="0"/>
              <a:t>Knowledge and Beliefs about Agricultural Production</a:t>
            </a:r>
            <a:endParaRPr lang="en-US" sz="4000" dirty="0"/>
          </a:p>
        </p:txBody>
      </p:sp>
      <p:sp>
        <p:nvSpPr>
          <p:cNvPr id="3" name="Content Placeholder 2"/>
          <p:cNvSpPr>
            <a:spLocks noGrp="1"/>
          </p:cNvSpPr>
          <p:nvPr>
            <p:ph idx="1"/>
          </p:nvPr>
        </p:nvSpPr>
        <p:spPr/>
        <p:txBody>
          <a:bodyPr>
            <a:normAutofit fontScale="92500" lnSpcReduction="20000"/>
          </a:bodyPr>
          <a:lstStyle/>
          <a:p>
            <a:pPr marL="114300" indent="0">
              <a:buNone/>
            </a:pPr>
            <a:r>
              <a:rPr lang="en-US" sz="3200" dirty="0"/>
              <a:t>Focus on the Three Principles of CA:</a:t>
            </a:r>
          </a:p>
          <a:p>
            <a:pPr marL="868680" lvl="1" indent="-457200">
              <a:buFont typeface="+mj-lt"/>
              <a:buAutoNum type="arabicPeriod"/>
            </a:pPr>
            <a:r>
              <a:rPr lang="en-US" sz="2800" dirty="0"/>
              <a:t>Crop rotation</a:t>
            </a:r>
          </a:p>
          <a:p>
            <a:pPr marL="868680" lvl="1" indent="-457200">
              <a:buFont typeface="+mj-lt"/>
              <a:buAutoNum type="arabicPeriod"/>
            </a:pPr>
            <a:r>
              <a:rPr lang="en-US" sz="2800" dirty="0"/>
              <a:t>Maintaining a permanent crop cover</a:t>
            </a:r>
          </a:p>
          <a:p>
            <a:pPr marL="868680" lvl="1" indent="-457200">
              <a:buFont typeface="+mj-lt"/>
              <a:buAutoNum type="arabicPeriod"/>
            </a:pPr>
            <a:r>
              <a:rPr lang="en-US" sz="2800" dirty="0"/>
              <a:t>Minimizing tillage</a:t>
            </a:r>
          </a:p>
          <a:p>
            <a:pPr marL="114300" indent="0">
              <a:buNone/>
            </a:pPr>
            <a:r>
              <a:rPr lang="en-US" sz="2800" dirty="0"/>
              <a:t>Corresponding statements on questionnaire:</a:t>
            </a:r>
          </a:p>
          <a:p>
            <a:pPr lvl="1"/>
            <a:r>
              <a:rPr lang="en-US" sz="2800" dirty="0"/>
              <a:t>“Rotating crops is always best practice”</a:t>
            </a:r>
          </a:p>
          <a:p>
            <a:pPr lvl="1"/>
            <a:r>
              <a:rPr lang="en-US" sz="2800" dirty="0"/>
              <a:t>“One should maintain a permanent crop cover”</a:t>
            </a:r>
          </a:p>
          <a:p>
            <a:pPr lvl="1"/>
            <a:r>
              <a:rPr lang="en-US" sz="2800" dirty="0"/>
              <a:t>“Tillage causes land degradation”</a:t>
            </a:r>
          </a:p>
          <a:p>
            <a:r>
              <a:rPr lang="en-US" sz="3000" dirty="0"/>
              <a:t>Farmers indicated agreement on a scale of 1-5</a:t>
            </a:r>
          </a:p>
          <a:p>
            <a:pPr lvl="1"/>
            <a:r>
              <a:rPr lang="en-US" sz="2800" dirty="0"/>
              <a:t>5 = “strongly agree”</a:t>
            </a:r>
          </a:p>
          <a:p>
            <a:pPr lvl="1"/>
            <a:r>
              <a:rPr lang="en-US" sz="2800" dirty="0"/>
              <a:t>1= “strongly disagree”</a:t>
            </a:r>
          </a:p>
          <a:p>
            <a:pPr lvl="1"/>
            <a:endParaRPr lang="en-US" sz="2800" dirty="0"/>
          </a:p>
        </p:txBody>
      </p:sp>
    </p:spTree>
    <p:extLst>
      <p:ext uri="{BB962C8B-B14F-4D97-AF65-F5344CB8AC3E}">
        <p14:creationId xmlns:p14="http://schemas.microsoft.com/office/powerpoint/2010/main" val="951812993"/>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smtClean="0"/>
              <a:t>Disaggregating Knowledge and Beliefs about Agricultural Production</a:t>
            </a:r>
            <a:endParaRPr lang="en-US" sz="3600" dirty="0"/>
          </a:p>
        </p:txBody>
      </p:sp>
      <p:sp>
        <p:nvSpPr>
          <p:cNvPr id="3" name="Content Placeholder 2"/>
          <p:cNvSpPr>
            <a:spLocks noGrp="1"/>
          </p:cNvSpPr>
          <p:nvPr>
            <p:ph idx="1"/>
          </p:nvPr>
        </p:nvSpPr>
        <p:spPr/>
        <p:txBody>
          <a:bodyPr>
            <a:normAutofit/>
          </a:bodyPr>
          <a:lstStyle/>
          <a:p>
            <a:r>
              <a:rPr lang="en-US" dirty="0"/>
              <a:t>D</a:t>
            </a:r>
            <a:r>
              <a:rPr lang="en-US" dirty="0" smtClean="0"/>
              <a:t>ifferences between farmers and community agents/service providers?</a:t>
            </a:r>
          </a:p>
          <a:p>
            <a:pPr lvl="1"/>
            <a:r>
              <a:rPr lang="en-US" dirty="0" smtClean="0"/>
              <a:t>Farmers (n=79)</a:t>
            </a:r>
          </a:p>
          <a:p>
            <a:pPr lvl="1"/>
            <a:r>
              <a:rPr lang="en-US" dirty="0" smtClean="0"/>
              <a:t>Service Providers (n= 21)</a:t>
            </a:r>
          </a:p>
          <a:p>
            <a:r>
              <a:rPr lang="en-US" dirty="0" smtClean="0"/>
              <a:t>Differences between smaller and larger farmers?</a:t>
            </a:r>
          </a:p>
          <a:p>
            <a:pPr lvl="1"/>
            <a:r>
              <a:rPr lang="en-US" dirty="0" smtClean="0"/>
              <a:t>Are small or large farmers more predisposed to CA?</a:t>
            </a:r>
          </a:p>
          <a:p>
            <a:pPr lvl="2"/>
            <a:r>
              <a:rPr lang="en-US" dirty="0" smtClean="0"/>
              <a:t>Small farmer = 5 acres or less (n= 38)</a:t>
            </a:r>
          </a:p>
          <a:p>
            <a:pPr lvl="2"/>
            <a:r>
              <a:rPr lang="en-US" dirty="0" smtClean="0"/>
              <a:t>Large farmer = more than 5 acres (n=41)</a:t>
            </a:r>
          </a:p>
          <a:p>
            <a:r>
              <a:rPr lang="en-US" dirty="0" smtClean="0"/>
              <a:t>Differences between farmers with extension contact and without extension contact?</a:t>
            </a:r>
          </a:p>
          <a:p>
            <a:pPr lvl="1"/>
            <a:r>
              <a:rPr lang="en-US" dirty="0" smtClean="0"/>
              <a:t>Extension might expose farmers to CA views?</a:t>
            </a:r>
          </a:p>
          <a:p>
            <a:pPr lvl="2"/>
            <a:r>
              <a:rPr lang="en-US" dirty="0"/>
              <a:t>Farmers without extension contact </a:t>
            </a:r>
            <a:r>
              <a:rPr lang="en-US" dirty="0" smtClean="0"/>
              <a:t> for information (n=38)</a:t>
            </a:r>
          </a:p>
          <a:p>
            <a:pPr lvl="2"/>
            <a:r>
              <a:rPr lang="en-US" dirty="0" smtClean="0"/>
              <a:t>Farmers with extension contact for information (n = 41)</a:t>
            </a:r>
          </a:p>
        </p:txBody>
      </p:sp>
    </p:spTree>
    <p:extLst>
      <p:ext uri="{BB962C8B-B14F-4D97-AF65-F5344CB8AC3E}">
        <p14:creationId xmlns:p14="http://schemas.microsoft.com/office/powerpoint/2010/main" val="2503467910"/>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Knowledge and Beliefs about Agricultural Production </a:t>
            </a:r>
            <a:endParaRPr lang="en-US" dirty="0"/>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1162948700"/>
              </p:ext>
            </p:extLst>
          </p:nvPr>
        </p:nvGraphicFramePr>
        <p:xfrm>
          <a:off x="609600" y="1904999"/>
          <a:ext cx="6934202" cy="4038600"/>
        </p:xfrm>
        <a:graphic>
          <a:graphicData uri="http://schemas.openxmlformats.org/drawingml/2006/table">
            <a:tbl>
              <a:tblPr firstRow="1" firstCol="1" bandRow="1">
                <a:tableStyleId>{5C22544A-7EE6-4342-B048-85BDC9FD1C3A}</a:tableStyleId>
              </a:tblPr>
              <a:tblGrid>
                <a:gridCol w="1752600"/>
                <a:gridCol w="1828800"/>
                <a:gridCol w="1143001"/>
                <a:gridCol w="1219201"/>
                <a:gridCol w="990600"/>
              </a:tblGrid>
              <a:tr h="505585">
                <a:tc gridSpan="2">
                  <a:txBody>
                    <a:bodyPr/>
                    <a:lstStyle/>
                    <a:p>
                      <a:pPr marL="0" marR="0">
                        <a:lnSpc>
                          <a:spcPct val="115000"/>
                        </a:lnSpc>
                        <a:spcBef>
                          <a:spcPts val="0"/>
                        </a:spcBef>
                        <a:spcAft>
                          <a:spcPts val="0"/>
                        </a:spcAft>
                      </a:pPr>
                      <a:r>
                        <a:rPr lang="en-US" sz="1400" dirty="0">
                          <a:effectLst/>
                        </a:rPr>
                        <a:t> </a:t>
                      </a:r>
                      <a:r>
                        <a:rPr lang="en-US" sz="1400" dirty="0" smtClean="0">
                          <a:effectLst/>
                        </a:rPr>
                        <a:t>Beliefs about</a:t>
                      </a:r>
                      <a:r>
                        <a:rPr lang="en-US" sz="1400" baseline="0" dirty="0" smtClean="0">
                          <a:effectLst/>
                        </a:rPr>
                        <a:t> Agricultural Production</a:t>
                      </a:r>
                      <a:endParaRPr lang="en-US" sz="2000" dirty="0">
                        <a:effectLst/>
                      </a:endParaRPr>
                    </a:p>
                    <a:p>
                      <a:pPr marL="0" marR="0">
                        <a:lnSpc>
                          <a:spcPct val="115000"/>
                        </a:lnSpc>
                        <a:spcBef>
                          <a:spcPts val="0"/>
                        </a:spcBef>
                        <a:spcAft>
                          <a:spcPts val="0"/>
                        </a:spcAft>
                      </a:pPr>
                      <a:r>
                        <a:rPr lang="en-US" sz="1400" dirty="0">
                          <a:effectLst/>
                        </a:rPr>
                        <a:t> </a:t>
                      </a:r>
                      <a:endParaRPr lang="en-US" sz="2000" dirty="0">
                        <a:effectLst/>
                        <a:latin typeface="Calibri"/>
                        <a:ea typeface="Calibri"/>
                        <a:cs typeface="Times New Roman"/>
                      </a:endParaRPr>
                    </a:p>
                  </a:txBody>
                  <a:tcPr marL="68580" marR="68580" marT="0" marB="0"/>
                </a:tc>
                <a:tc hMerge="1">
                  <a:txBody>
                    <a:bodyPr/>
                    <a:lstStyle/>
                    <a:p>
                      <a:endParaRPr lang="en-US"/>
                    </a:p>
                  </a:txBody>
                  <a:tcPr/>
                </a:tc>
                <a:tc>
                  <a:txBody>
                    <a:bodyPr/>
                    <a:lstStyle/>
                    <a:p>
                      <a:pPr marL="0" marR="0" algn="ctr">
                        <a:lnSpc>
                          <a:spcPct val="115000"/>
                        </a:lnSpc>
                        <a:spcBef>
                          <a:spcPts val="0"/>
                        </a:spcBef>
                        <a:spcAft>
                          <a:spcPts val="0"/>
                        </a:spcAft>
                      </a:pPr>
                      <a:r>
                        <a:rPr lang="en-US" sz="1400">
                          <a:effectLst/>
                        </a:rPr>
                        <a:t>Agree</a:t>
                      </a:r>
                      <a:endParaRPr lang="en-US" sz="2000">
                        <a:effectLst/>
                        <a:latin typeface="Calibri"/>
                        <a:ea typeface="Calibri"/>
                        <a:cs typeface="Times New Roman"/>
                      </a:endParaRPr>
                    </a:p>
                  </a:txBody>
                  <a:tcPr marL="68580" marR="68580" marT="0" marB="0" anchor="ctr"/>
                </a:tc>
                <a:tc>
                  <a:txBody>
                    <a:bodyPr/>
                    <a:lstStyle/>
                    <a:p>
                      <a:pPr marL="0" marR="0" algn="ctr">
                        <a:lnSpc>
                          <a:spcPct val="115000"/>
                        </a:lnSpc>
                        <a:spcBef>
                          <a:spcPts val="0"/>
                        </a:spcBef>
                        <a:spcAft>
                          <a:spcPts val="0"/>
                        </a:spcAft>
                      </a:pPr>
                      <a:r>
                        <a:rPr lang="en-US" sz="1400">
                          <a:effectLst/>
                        </a:rPr>
                        <a:t>Uncertain/ neutral</a:t>
                      </a:r>
                      <a:endParaRPr lang="en-US" sz="2000">
                        <a:effectLst/>
                        <a:latin typeface="Calibri"/>
                        <a:ea typeface="Calibri"/>
                        <a:cs typeface="Times New Roman"/>
                      </a:endParaRPr>
                    </a:p>
                  </a:txBody>
                  <a:tcPr marL="68580" marR="68580" marT="0" marB="0" anchor="ctr"/>
                </a:tc>
                <a:tc>
                  <a:txBody>
                    <a:bodyPr/>
                    <a:lstStyle/>
                    <a:p>
                      <a:pPr marL="0" marR="0" algn="ctr">
                        <a:lnSpc>
                          <a:spcPct val="115000"/>
                        </a:lnSpc>
                        <a:spcBef>
                          <a:spcPts val="0"/>
                        </a:spcBef>
                        <a:spcAft>
                          <a:spcPts val="0"/>
                        </a:spcAft>
                      </a:pPr>
                      <a:r>
                        <a:rPr lang="en-US" sz="1400">
                          <a:effectLst/>
                        </a:rPr>
                        <a:t>Disagree</a:t>
                      </a:r>
                      <a:endParaRPr lang="en-US" sz="2000">
                        <a:effectLst/>
                        <a:latin typeface="Calibri"/>
                        <a:ea typeface="Calibri"/>
                        <a:cs typeface="Times New Roman"/>
                      </a:endParaRPr>
                    </a:p>
                  </a:txBody>
                  <a:tcPr marL="68580" marR="68580" marT="0" marB="0" anchor="ctr"/>
                </a:tc>
              </a:tr>
              <a:tr h="317694">
                <a:tc rowSpan="3">
                  <a:txBody>
                    <a:bodyPr/>
                    <a:lstStyle/>
                    <a:p>
                      <a:pPr marL="0" marR="0">
                        <a:lnSpc>
                          <a:spcPct val="115000"/>
                        </a:lnSpc>
                        <a:spcBef>
                          <a:spcPts val="0"/>
                        </a:spcBef>
                        <a:spcAft>
                          <a:spcPts val="0"/>
                        </a:spcAft>
                      </a:pPr>
                      <a:r>
                        <a:rPr lang="en-US" sz="1400">
                          <a:effectLst/>
                          <a:latin typeface="Calibri"/>
                          <a:ea typeface="Calibri"/>
                          <a:cs typeface="Times New Roman"/>
                        </a:rPr>
                        <a:t>One should maintain a permanent crop cover</a:t>
                      </a:r>
                    </a:p>
                  </a:txBody>
                  <a:tcPr marL="68580" marR="68580" marT="0" marB="0" anchor="ctr"/>
                </a:tc>
                <a:tc>
                  <a:txBody>
                    <a:bodyPr/>
                    <a:lstStyle/>
                    <a:p>
                      <a:pPr marL="0" marR="0">
                        <a:lnSpc>
                          <a:spcPct val="115000"/>
                        </a:lnSpc>
                        <a:spcBef>
                          <a:spcPts val="0"/>
                        </a:spcBef>
                        <a:spcAft>
                          <a:spcPts val="0"/>
                        </a:spcAft>
                      </a:pPr>
                      <a:r>
                        <a:rPr lang="en-US" sz="1400">
                          <a:effectLst/>
                          <a:latin typeface="Calibri"/>
                          <a:ea typeface="Calibri"/>
                          <a:cs typeface="Times New Roman"/>
                        </a:rPr>
                        <a:t>Small Farmers (38)</a:t>
                      </a:r>
                    </a:p>
                  </a:txBody>
                  <a:tcPr marL="68580" marR="68580" marT="0" marB="0" anchor="ctr"/>
                </a:tc>
                <a:tc>
                  <a:txBody>
                    <a:bodyPr/>
                    <a:lstStyle/>
                    <a:p>
                      <a:pPr marL="0" marR="0" algn="ctr">
                        <a:lnSpc>
                          <a:spcPct val="115000"/>
                        </a:lnSpc>
                        <a:spcBef>
                          <a:spcPts val="0"/>
                        </a:spcBef>
                        <a:spcAft>
                          <a:spcPts val="0"/>
                        </a:spcAft>
                      </a:pPr>
                      <a:r>
                        <a:rPr lang="en-US" sz="1400">
                          <a:effectLst/>
                          <a:latin typeface="Calibri"/>
                          <a:ea typeface="Calibri"/>
                          <a:cs typeface="Times New Roman"/>
                        </a:rPr>
                        <a:t>55.3</a:t>
                      </a:r>
                    </a:p>
                  </a:txBody>
                  <a:tcPr marL="68580" marR="68580" marT="0" marB="0" anchor="ctr"/>
                </a:tc>
                <a:tc>
                  <a:txBody>
                    <a:bodyPr/>
                    <a:lstStyle/>
                    <a:p>
                      <a:pPr marL="0" marR="0" algn="ctr">
                        <a:lnSpc>
                          <a:spcPct val="115000"/>
                        </a:lnSpc>
                        <a:spcBef>
                          <a:spcPts val="0"/>
                        </a:spcBef>
                        <a:spcAft>
                          <a:spcPts val="0"/>
                        </a:spcAft>
                      </a:pPr>
                      <a:r>
                        <a:rPr lang="en-US" sz="1400">
                          <a:effectLst/>
                          <a:latin typeface="Calibri"/>
                          <a:ea typeface="Calibri"/>
                          <a:cs typeface="Times New Roman"/>
                        </a:rPr>
                        <a:t>23.7</a:t>
                      </a:r>
                    </a:p>
                  </a:txBody>
                  <a:tcPr marL="68580" marR="68580" marT="0" marB="0" anchor="ctr"/>
                </a:tc>
                <a:tc>
                  <a:txBody>
                    <a:bodyPr/>
                    <a:lstStyle/>
                    <a:p>
                      <a:pPr marL="0" marR="0" algn="ctr">
                        <a:lnSpc>
                          <a:spcPct val="115000"/>
                        </a:lnSpc>
                        <a:spcBef>
                          <a:spcPts val="0"/>
                        </a:spcBef>
                        <a:spcAft>
                          <a:spcPts val="0"/>
                        </a:spcAft>
                      </a:pPr>
                      <a:r>
                        <a:rPr lang="en-US" sz="1400">
                          <a:effectLst/>
                          <a:latin typeface="Calibri"/>
                          <a:ea typeface="Calibri"/>
                          <a:cs typeface="Times New Roman"/>
                        </a:rPr>
                        <a:t>21.1</a:t>
                      </a:r>
                    </a:p>
                  </a:txBody>
                  <a:tcPr marL="68580" marR="68580" marT="0" marB="0" anchor="ctr"/>
                </a:tc>
              </a:tr>
              <a:tr h="366974">
                <a:tc vMerge="1">
                  <a:txBody>
                    <a:bodyPr/>
                    <a:lstStyle/>
                    <a:p>
                      <a:endParaRPr lang="en-US"/>
                    </a:p>
                  </a:txBody>
                  <a:tcPr/>
                </a:tc>
                <a:tc>
                  <a:txBody>
                    <a:bodyPr/>
                    <a:lstStyle/>
                    <a:p>
                      <a:pPr marL="0" marR="0">
                        <a:lnSpc>
                          <a:spcPct val="115000"/>
                        </a:lnSpc>
                        <a:spcBef>
                          <a:spcPts val="0"/>
                        </a:spcBef>
                        <a:spcAft>
                          <a:spcPts val="0"/>
                        </a:spcAft>
                      </a:pPr>
                      <a:r>
                        <a:rPr lang="en-US" sz="1400">
                          <a:effectLst/>
                          <a:latin typeface="Calibri"/>
                          <a:ea typeface="Calibri"/>
                          <a:cs typeface="Times New Roman"/>
                        </a:rPr>
                        <a:t>Large Farmers (41)</a:t>
                      </a:r>
                    </a:p>
                  </a:txBody>
                  <a:tcPr marL="68580" marR="68580" marT="0" marB="0" anchor="ctr"/>
                </a:tc>
                <a:tc>
                  <a:txBody>
                    <a:bodyPr/>
                    <a:lstStyle/>
                    <a:p>
                      <a:pPr marL="0" marR="0" algn="ctr">
                        <a:lnSpc>
                          <a:spcPct val="115000"/>
                        </a:lnSpc>
                        <a:spcBef>
                          <a:spcPts val="0"/>
                        </a:spcBef>
                        <a:spcAft>
                          <a:spcPts val="0"/>
                        </a:spcAft>
                      </a:pPr>
                      <a:r>
                        <a:rPr lang="en-US" sz="1400">
                          <a:effectLst/>
                          <a:latin typeface="Calibri"/>
                          <a:ea typeface="Calibri"/>
                          <a:cs typeface="Times New Roman"/>
                        </a:rPr>
                        <a:t>39.0</a:t>
                      </a:r>
                    </a:p>
                  </a:txBody>
                  <a:tcPr marL="68580" marR="68580" marT="0" marB="0" anchor="ctr"/>
                </a:tc>
                <a:tc>
                  <a:txBody>
                    <a:bodyPr/>
                    <a:lstStyle/>
                    <a:p>
                      <a:pPr marL="0" marR="0" algn="ctr">
                        <a:lnSpc>
                          <a:spcPct val="115000"/>
                        </a:lnSpc>
                        <a:spcBef>
                          <a:spcPts val="0"/>
                        </a:spcBef>
                        <a:spcAft>
                          <a:spcPts val="0"/>
                        </a:spcAft>
                      </a:pPr>
                      <a:r>
                        <a:rPr lang="en-US" sz="1400">
                          <a:effectLst/>
                          <a:latin typeface="Calibri"/>
                          <a:ea typeface="Calibri"/>
                          <a:cs typeface="Times New Roman"/>
                        </a:rPr>
                        <a:t>22.0</a:t>
                      </a:r>
                    </a:p>
                  </a:txBody>
                  <a:tcPr marL="68580" marR="68580" marT="0" marB="0" anchor="ctr"/>
                </a:tc>
                <a:tc>
                  <a:txBody>
                    <a:bodyPr/>
                    <a:lstStyle/>
                    <a:p>
                      <a:pPr marL="0" marR="0" algn="ctr">
                        <a:lnSpc>
                          <a:spcPct val="115000"/>
                        </a:lnSpc>
                        <a:spcBef>
                          <a:spcPts val="0"/>
                        </a:spcBef>
                        <a:spcAft>
                          <a:spcPts val="0"/>
                        </a:spcAft>
                      </a:pPr>
                      <a:r>
                        <a:rPr lang="en-US" sz="1400">
                          <a:effectLst/>
                          <a:latin typeface="Calibri"/>
                          <a:ea typeface="Calibri"/>
                          <a:cs typeface="Times New Roman"/>
                        </a:rPr>
                        <a:t>39.0</a:t>
                      </a:r>
                    </a:p>
                  </a:txBody>
                  <a:tcPr marL="68580" marR="68580" marT="0" marB="0" anchor="ctr"/>
                </a:tc>
              </a:tr>
              <a:tr h="505585">
                <a:tc vMerge="1">
                  <a:txBody>
                    <a:bodyPr/>
                    <a:lstStyle/>
                    <a:p>
                      <a:endParaRPr lang="en-US"/>
                    </a:p>
                  </a:txBody>
                  <a:tcPr/>
                </a:tc>
                <a:tc>
                  <a:txBody>
                    <a:bodyPr/>
                    <a:lstStyle/>
                    <a:p>
                      <a:pPr marL="0" marR="0">
                        <a:lnSpc>
                          <a:spcPct val="115000"/>
                        </a:lnSpc>
                        <a:spcBef>
                          <a:spcPts val="0"/>
                        </a:spcBef>
                        <a:spcAft>
                          <a:spcPts val="0"/>
                        </a:spcAft>
                      </a:pPr>
                      <a:r>
                        <a:rPr lang="en-US" sz="1400">
                          <a:effectLst/>
                          <a:latin typeface="Calibri"/>
                          <a:ea typeface="Calibri"/>
                          <a:cs typeface="Times New Roman"/>
                        </a:rPr>
                        <a:t>Service sector/ (21) community agents</a:t>
                      </a:r>
                    </a:p>
                  </a:txBody>
                  <a:tcPr marL="68580" marR="68580" marT="0" marB="0" anchor="ctr"/>
                </a:tc>
                <a:tc>
                  <a:txBody>
                    <a:bodyPr/>
                    <a:lstStyle/>
                    <a:p>
                      <a:pPr marL="0" marR="0" algn="ctr">
                        <a:lnSpc>
                          <a:spcPct val="115000"/>
                        </a:lnSpc>
                        <a:spcBef>
                          <a:spcPts val="0"/>
                        </a:spcBef>
                        <a:spcAft>
                          <a:spcPts val="0"/>
                        </a:spcAft>
                      </a:pPr>
                      <a:r>
                        <a:rPr lang="en-US" sz="1400">
                          <a:effectLst/>
                          <a:latin typeface="Calibri"/>
                          <a:ea typeface="Calibri"/>
                          <a:cs typeface="Times New Roman"/>
                        </a:rPr>
                        <a:t>66.7</a:t>
                      </a:r>
                    </a:p>
                  </a:txBody>
                  <a:tcPr marL="68580" marR="68580" marT="0" marB="0" anchor="ctr"/>
                </a:tc>
                <a:tc>
                  <a:txBody>
                    <a:bodyPr/>
                    <a:lstStyle/>
                    <a:p>
                      <a:pPr marL="0" marR="0" algn="ctr">
                        <a:lnSpc>
                          <a:spcPct val="115000"/>
                        </a:lnSpc>
                        <a:spcBef>
                          <a:spcPts val="0"/>
                        </a:spcBef>
                        <a:spcAft>
                          <a:spcPts val="0"/>
                        </a:spcAft>
                      </a:pPr>
                      <a:r>
                        <a:rPr lang="en-US" sz="1400">
                          <a:effectLst/>
                          <a:latin typeface="Calibri"/>
                          <a:ea typeface="Calibri"/>
                          <a:cs typeface="Times New Roman"/>
                        </a:rPr>
                        <a:t>14.3</a:t>
                      </a:r>
                    </a:p>
                  </a:txBody>
                  <a:tcPr marL="68580" marR="68580" marT="0" marB="0" anchor="ctr"/>
                </a:tc>
                <a:tc>
                  <a:txBody>
                    <a:bodyPr/>
                    <a:lstStyle/>
                    <a:p>
                      <a:pPr marL="0" marR="0" algn="ctr">
                        <a:lnSpc>
                          <a:spcPct val="115000"/>
                        </a:lnSpc>
                        <a:spcBef>
                          <a:spcPts val="0"/>
                        </a:spcBef>
                        <a:spcAft>
                          <a:spcPts val="0"/>
                        </a:spcAft>
                      </a:pPr>
                      <a:r>
                        <a:rPr lang="en-US" sz="1400">
                          <a:effectLst/>
                          <a:latin typeface="Calibri"/>
                          <a:ea typeface="Calibri"/>
                          <a:cs typeface="Times New Roman"/>
                        </a:rPr>
                        <a:t>19.0</a:t>
                      </a:r>
                    </a:p>
                  </a:txBody>
                  <a:tcPr marL="68580" marR="68580" marT="0" marB="0" anchor="ctr"/>
                </a:tc>
              </a:tr>
              <a:tr h="346004">
                <a:tc rowSpan="3">
                  <a:txBody>
                    <a:bodyPr/>
                    <a:lstStyle/>
                    <a:p>
                      <a:pPr marL="0" marR="0">
                        <a:lnSpc>
                          <a:spcPct val="115000"/>
                        </a:lnSpc>
                        <a:spcBef>
                          <a:spcPts val="0"/>
                        </a:spcBef>
                        <a:spcAft>
                          <a:spcPts val="0"/>
                        </a:spcAft>
                      </a:pPr>
                      <a:r>
                        <a:rPr lang="en-US" sz="1400">
                          <a:effectLst/>
                          <a:latin typeface="Calibri"/>
                          <a:ea typeface="Calibri"/>
                          <a:cs typeface="Times New Roman"/>
                        </a:rPr>
                        <a:t>Tillage causes land degradation</a:t>
                      </a:r>
                    </a:p>
                  </a:txBody>
                  <a:tcPr marL="68580" marR="68580" marT="0" marB="0"/>
                </a:tc>
                <a:tc>
                  <a:txBody>
                    <a:bodyPr/>
                    <a:lstStyle/>
                    <a:p>
                      <a:pPr marL="0" marR="0">
                        <a:lnSpc>
                          <a:spcPct val="115000"/>
                        </a:lnSpc>
                        <a:spcBef>
                          <a:spcPts val="0"/>
                        </a:spcBef>
                        <a:spcAft>
                          <a:spcPts val="0"/>
                        </a:spcAft>
                      </a:pPr>
                      <a:r>
                        <a:rPr lang="en-US" sz="1400">
                          <a:effectLst/>
                          <a:latin typeface="Calibri"/>
                          <a:ea typeface="Calibri"/>
                          <a:cs typeface="Times New Roman"/>
                        </a:rPr>
                        <a:t>Small Farmers (38)</a:t>
                      </a:r>
                    </a:p>
                  </a:txBody>
                  <a:tcPr marL="68580" marR="68580" marT="0" marB="0"/>
                </a:tc>
                <a:tc>
                  <a:txBody>
                    <a:bodyPr/>
                    <a:lstStyle/>
                    <a:p>
                      <a:pPr marL="0" marR="0" algn="ctr">
                        <a:lnSpc>
                          <a:spcPct val="115000"/>
                        </a:lnSpc>
                        <a:spcBef>
                          <a:spcPts val="0"/>
                        </a:spcBef>
                        <a:spcAft>
                          <a:spcPts val="0"/>
                        </a:spcAft>
                      </a:pPr>
                      <a:r>
                        <a:rPr lang="en-US" sz="1400">
                          <a:effectLst/>
                          <a:latin typeface="Calibri"/>
                          <a:ea typeface="Calibri"/>
                          <a:cs typeface="Times New Roman"/>
                        </a:rPr>
                        <a:t>55.3</a:t>
                      </a:r>
                    </a:p>
                  </a:txBody>
                  <a:tcPr marL="68580" marR="68580" marT="0" marB="0"/>
                </a:tc>
                <a:tc>
                  <a:txBody>
                    <a:bodyPr/>
                    <a:lstStyle/>
                    <a:p>
                      <a:pPr marL="0" marR="0" algn="ctr">
                        <a:lnSpc>
                          <a:spcPct val="115000"/>
                        </a:lnSpc>
                        <a:spcBef>
                          <a:spcPts val="0"/>
                        </a:spcBef>
                        <a:spcAft>
                          <a:spcPts val="0"/>
                        </a:spcAft>
                      </a:pPr>
                      <a:r>
                        <a:rPr lang="en-US" sz="1400">
                          <a:effectLst/>
                          <a:latin typeface="Calibri"/>
                          <a:ea typeface="Calibri"/>
                          <a:cs typeface="Times New Roman"/>
                        </a:rPr>
                        <a:t>13.2</a:t>
                      </a:r>
                    </a:p>
                  </a:txBody>
                  <a:tcPr marL="68580" marR="68580" marT="0" marB="0"/>
                </a:tc>
                <a:tc>
                  <a:txBody>
                    <a:bodyPr/>
                    <a:lstStyle/>
                    <a:p>
                      <a:pPr marL="0" marR="0" algn="ctr">
                        <a:lnSpc>
                          <a:spcPct val="115000"/>
                        </a:lnSpc>
                        <a:spcBef>
                          <a:spcPts val="0"/>
                        </a:spcBef>
                        <a:spcAft>
                          <a:spcPts val="0"/>
                        </a:spcAft>
                      </a:pPr>
                      <a:r>
                        <a:rPr lang="en-US" sz="1400">
                          <a:effectLst/>
                          <a:latin typeface="Calibri"/>
                          <a:ea typeface="Calibri"/>
                          <a:cs typeface="Times New Roman"/>
                        </a:rPr>
                        <a:t>31.6</a:t>
                      </a:r>
                    </a:p>
                  </a:txBody>
                  <a:tcPr marL="68580" marR="68580" marT="0" marB="0"/>
                </a:tc>
              </a:tr>
              <a:tr h="300919">
                <a:tc vMerge="1">
                  <a:txBody>
                    <a:bodyPr/>
                    <a:lstStyle/>
                    <a:p>
                      <a:endParaRPr lang="en-US"/>
                    </a:p>
                  </a:txBody>
                  <a:tcPr/>
                </a:tc>
                <a:tc>
                  <a:txBody>
                    <a:bodyPr/>
                    <a:lstStyle/>
                    <a:p>
                      <a:pPr marL="0" marR="0">
                        <a:lnSpc>
                          <a:spcPct val="115000"/>
                        </a:lnSpc>
                        <a:spcBef>
                          <a:spcPts val="0"/>
                        </a:spcBef>
                        <a:spcAft>
                          <a:spcPts val="0"/>
                        </a:spcAft>
                      </a:pPr>
                      <a:r>
                        <a:rPr lang="en-US" sz="1400">
                          <a:effectLst/>
                          <a:latin typeface="Calibri"/>
                          <a:ea typeface="Calibri"/>
                          <a:cs typeface="Times New Roman"/>
                        </a:rPr>
                        <a:t>Large Farmers (41)</a:t>
                      </a:r>
                    </a:p>
                  </a:txBody>
                  <a:tcPr marL="68580" marR="68580" marT="0" marB="0"/>
                </a:tc>
                <a:tc>
                  <a:txBody>
                    <a:bodyPr/>
                    <a:lstStyle/>
                    <a:p>
                      <a:pPr marL="0" marR="0" algn="ctr">
                        <a:lnSpc>
                          <a:spcPct val="115000"/>
                        </a:lnSpc>
                        <a:spcBef>
                          <a:spcPts val="0"/>
                        </a:spcBef>
                        <a:spcAft>
                          <a:spcPts val="0"/>
                        </a:spcAft>
                      </a:pPr>
                      <a:r>
                        <a:rPr lang="en-US" sz="1400">
                          <a:effectLst/>
                          <a:latin typeface="Calibri"/>
                          <a:ea typeface="Calibri"/>
                          <a:cs typeface="Times New Roman"/>
                        </a:rPr>
                        <a:t>43.9</a:t>
                      </a:r>
                    </a:p>
                  </a:txBody>
                  <a:tcPr marL="68580" marR="68580" marT="0" marB="0"/>
                </a:tc>
                <a:tc>
                  <a:txBody>
                    <a:bodyPr/>
                    <a:lstStyle/>
                    <a:p>
                      <a:pPr marL="0" marR="0" algn="ctr">
                        <a:lnSpc>
                          <a:spcPct val="115000"/>
                        </a:lnSpc>
                        <a:spcBef>
                          <a:spcPts val="0"/>
                        </a:spcBef>
                        <a:spcAft>
                          <a:spcPts val="0"/>
                        </a:spcAft>
                      </a:pPr>
                      <a:r>
                        <a:rPr lang="en-US" sz="1400">
                          <a:effectLst/>
                          <a:latin typeface="Calibri"/>
                          <a:ea typeface="Calibri"/>
                          <a:cs typeface="Times New Roman"/>
                        </a:rPr>
                        <a:t>14.6</a:t>
                      </a:r>
                    </a:p>
                  </a:txBody>
                  <a:tcPr marL="68580" marR="68580" marT="0" marB="0"/>
                </a:tc>
                <a:tc>
                  <a:txBody>
                    <a:bodyPr/>
                    <a:lstStyle/>
                    <a:p>
                      <a:pPr marL="0" marR="0" algn="ctr">
                        <a:lnSpc>
                          <a:spcPct val="115000"/>
                        </a:lnSpc>
                        <a:spcBef>
                          <a:spcPts val="0"/>
                        </a:spcBef>
                        <a:spcAft>
                          <a:spcPts val="0"/>
                        </a:spcAft>
                      </a:pPr>
                      <a:r>
                        <a:rPr lang="en-US" sz="1400">
                          <a:effectLst/>
                          <a:latin typeface="Calibri"/>
                          <a:ea typeface="Calibri"/>
                          <a:cs typeface="Times New Roman"/>
                        </a:rPr>
                        <a:t>41.5</a:t>
                      </a:r>
                    </a:p>
                  </a:txBody>
                  <a:tcPr marL="68580" marR="68580" marT="0" marB="0"/>
                </a:tc>
              </a:tr>
              <a:tr h="505585">
                <a:tc vMerge="1">
                  <a:txBody>
                    <a:bodyPr/>
                    <a:lstStyle/>
                    <a:p>
                      <a:endParaRPr lang="en-US"/>
                    </a:p>
                  </a:txBody>
                  <a:tcPr/>
                </a:tc>
                <a:tc>
                  <a:txBody>
                    <a:bodyPr/>
                    <a:lstStyle/>
                    <a:p>
                      <a:pPr marL="0" marR="0">
                        <a:lnSpc>
                          <a:spcPct val="115000"/>
                        </a:lnSpc>
                        <a:spcBef>
                          <a:spcPts val="0"/>
                        </a:spcBef>
                        <a:spcAft>
                          <a:spcPts val="0"/>
                        </a:spcAft>
                      </a:pPr>
                      <a:r>
                        <a:rPr lang="en-US" sz="1400">
                          <a:effectLst/>
                          <a:latin typeface="Calibri"/>
                          <a:ea typeface="Calibri"/>
                          <a:cs typeface="Times New Roman"/>
                        </a:rPr>
                        <a:t>Service sector/ (21) community agents</a:t>
                      </a:r>
                    </a:p>
                  </a:txBody>
                  <a:tcPr marL="68580" marR="68580" marT="0" marB="0"/>
                </a:tc>
                <a:tc>
                  <a:txBody>
                    <a:bodyPr/>
                    <a:lstStyle/>
                    <a:p>
                      <a:pPr marL="0" marR="0" algn="ctr">
                        <a:lnSpc>
                          <a:spcPct val="115000"/>
                        </a:lnSpc>
                        <a:spcBef>
                          <a:spcPts val="0"/>
                        </a:spcBef>
                        <a:spcAft>
                          <a:spcPts val="0"/>
                        </a:spcAft>
                      </a:pPr>
                      <a:r>
                        <a:rPr lang="en-US" sz="1400">
                          <a:effectLst/>
                          <a:latin typeface="Calibri"/>
                          <a:ea typeface="Calibri"/>
                          <a:cs typeface="Times New Roman"/>
                        </a:rPr>
                        <a:t>61.9</a:t>
                      </a:r>
                    </a:p>
                  </a:txBody>
                  <a:tcPr marL="68580" marR="68580" marT="0" marB="0"/>
                </a:tc>
                <a:tc>
                  <a:txBody>
                    <a:bodyPr/>
                    <a:lstStyle/>
                    <a:p>
                      <a:pPr marL="0" marR="0" algn="ctr">
                        <a:lnSpc>
                          <a:spcPct val="115000"/>
                        </a:lnSpc>
                        <a:spcBef>
                          <a:spcPts val="0"/>
                        </a:spcBef>
                        <a:spcAft>
                          <a:spcPts val="0"/>
                        </a:spcAft>
                      </a:pPr>
                      <a:r>
                        <a:rPr lang="en-US" sz="1400">
                          <a:effectLst/>
                          <a:latin typeface="Calibri"/>
                          <a:ea typeface="Calibri"/>
                          <a:cs typeface="Times New Roman"/>
                        </a:rPr>
                        <a:t>4.8</a:t>
                      </a:r>
                    </a:p>
                  </a:txBody>
                  <a:tcPr marL="68580" marR="68580" marT="0" marB="0"/>
                </a:tc>
                <a:tc>
                  <a:txBody>
                    <a:bodyPr/>
                    <a:lstStyle/>
                    <a:p>
                      <a:pPr marL="0" marR="0" algn="ctr">
                        <a:lnSpc>
                          <a:spcPct val="115000"/>
                        </a:lnSpc>
                        <a:spcBef>
                          <a:spcPts val="0"/>
                        </a:spcBef>
                        <a:spcAft>
                          <a:spcPts val="0"/>
                        </a:spcAft>
                      </a:pPr>
                      <a:r>
                        <a:rPr lang="en-US" sz="1400">
                          <a:effectLst/>
                          <a:latin typeface="Calibri"/>
                          <a:ea typeface="Calibri"/>
                          <a:cs typeface="Times New Roman"/>
                        </a:rPr>
                        <a:t>33.3</a:t>
                      </a:r>
                    </a:p>
                  </a:txBody>
                  <a:tcPr marL="68580" marR="68580" marT="0" marB="0"/>
                </a:tc>
              </a:tr>
              <a:tr h="346004">
                <a:tc rowSpan="3">
                  <a:txBody>
                    <a:bodyPr/>
                    <a:lstStyle/>
                    <a:p>
                      <a:pPr marL="0" marR="0">
                        <a:lnSpc>
                          <a:spcPct val="115000"/>
                        </a:lnSpc>
                        <a:spcBef>
                          <a:spcPts val="0"/>
                        </a:spcBef>
                        <a:spcAft>
                          <a:spcPts val="0"/>
                        </a:spcAft>
                      </a:pPr>
                      <a:r>
                        <a:rPr lang="en-US" sz="1400">
                          <a:effectLst/>
                          <a:latin typeface="Calibri"/>
                          <a:ea typeface="Calibri"/>
                          <a:cs typeface="Times New Roman"/>
                        </a:rPr>
                        <a:t>Rotating crops is best practice</a:t>
                      </a:r>
                    </a:p>
                    <a:p>
                      <a:pPr marL="0" marR="0">
                        <a:lnSpc>
                          <a:spcPct val="115000"/>
                        </a:lnSpc>
                        <a:spcBef>
                          <a:spcPts val="0"/>
                        </a:spcBef>
                        <a:spcAft>
                          <a:spcPts val="0"/>
                        </a:spcAft>
                      </a:pPr>
                      <a:r>
                        <a:rPr lang="en-US" sz="1400">
                          <a:effectLst/>
                          <a:latin typeface="Calibri"/>
                          <a:ea typeface="Calibri"/>
                          <a:cs typeface="Times New Roman"/>
                        </a:rPr>
                        <a:t> </a:t>
                      </a:r>
                    </a:p>
                  </a:txBody>
                  <a:tcPr marL="68580" marR="68580" marT="0" marB="0"/>
                </a:tc>
                <a:tc>
                  <a:txBody>
                    <a:bodyPr/>
                    <a:lstStyle/>
                    <a:p>
                      <a:pPr marL="0" marR="0">
                        <a:lnSpc>
                          <a:spcPct val="115000"/>
                        </a:lnSpc>
                        <a:spcBef>
                          <a:spcPts val="0"/>
                        </a:spcBef>
                        <a:spcAft>
                          <a:spcPts val="0"/>
                        </a:spcAft>
                      </a:pPr>
                      <a:r>
                        <a:rPr lang="en-US" sz="1400">
                          <a:effectLst/>
                          <a:latin typeface="Calibri"/>
                          <a:ea typeface="Calibri"/>
                          <a:cs typeface="Times New Roman"/>
                        </a:rPr>
                        <a:t>Small Farmers (38)</a:t>
                      </a:r>
                    </a:p>
                  </a:txBody>
                  <a:tcPr marL="68580" marR="68580" marT="0" marB="0"/>
                </a:tc>
                <a:tc>
                  <a:txBody>
                    <a:bodyPr/>
                    <a:lstStyle/>
                    <a:p>
                      <a:pPr marL="0" marR="0" algn="ctr">
                        <a:lnSpc>
                          <a:spcPct val="115000"/>
                        </a:lnSpc>
                        <a:spcBef>
                          <a:spcPts val="0"/>
                        </a:spcBef>
                        <a:spcAft>
                          <a:spcPts val="0"/>
                        </a:spcAft>
                      </a:pPr>
                      <a:r>
                        <a:rPr lang="en-US" sz="1400">
                          <a:effectLst/>
                          <a:latin typeface="Calibri"/>
                          <a:ea typeface="Calibri"/>
                          <a:cs typeface="Times New Roman"/>
                        </a:rPr>
                        <a:t>94.7</a:t>
                      </a:r>
                    </a:p>
                  </a:txBody>
                  <a:tcPr marL="68580" marR="68580" marT="0" marB="0"/>
                </a:tc>
                <a:tc>
                  <a:txBody>
                    <a:bodyPr/>
                    <a:lstStyle/>
                    <a:p>
                      <a:pPr marL="0" marR="0" algn="ctr">
                        <a:lnSpc>
                          <a:spcPct val="115000"/>
                        </a:lnSpc>
                        <a:spcBef>
                          <a:spcPts val="0"/>
                        </a:spcBef>
                        <a:spcAft>
                          <a:spcPts val="0"/>
                        </a:spcAft>
                      </a:pPr>
                      <a:r>
                        <a:rPr lang="en-US" sz="1400">
                          <a:effectLst/>
                          <a:latin typeface="Calibri"/>
                          <a:ea typeface="Calibri"/>
                          <a:cs typeface="Times New Roman"/>
                        </a:rPr>
                        <a:t>5.3</a:t>
                      </a:r>
                    </a:p>
                  </a:txBody>
                  <a:tcPr marL="68580" marR="68580" marT="0" marB="0"/>
                </a:tc>
                <a:tc>
                  <a:txBody>
                    <a:bodyPr/>
                    <a:lstStyle/>
                    <a:p>
                      <a:pPr marL="0" marR="0" algn="ctr">
                        <a:lnSpc>
                          <a:spcPct val="115000"/>
                        </a:lnSpc>
                        <a:spcBef>
                          <a:spcPts val="0"/>
                        </a:spcBef>
                        <a:spcAft>
                          <a:spcPts val="0"/>
                        </a:spcAft>
                      </a:pPr>
                      <a:r>
                        <a:rPr lang="en-US" sz="1400">
                          <a:effectLst/>
                          <a:latin typeface="Calibri"/>
                          <a:ea typeface="Calibri"/>
                          <a:cs typeface="Times New Roman"/>
                        </a:rPr>
                        <a:t>0.0</a:t>
                      </a:r>
                    </a:p>
                  </a:txBody>
                  <a:tcPr marL="68580" marR="68580" marT="0" marB="0"/>
                </a:tc>
              </a:tr>
              <a:tr h="338665">
                <a:tc vMerge="1">
                  <a:txBody>
                    <a:bodyPr/>
                    <a:lstStyle/>
                    <a:p>
                      <a:endParaRPr lang="en-US"/>
                    </a:p>
                  </a:txBody>
                  <a:tcPr/>
                </a:tc>
                <a:tc>
                  <a:txBody>
                    <a:bodyPr/>
                    <a:lstStyle/>
                    <a:p>
                      <a:pPr marL="0" marR="0">
                        <a:lnSpc>
                          <a:spcPct val="115000"/>
                        </a:lnSpc>
                        <a:spcBef>
                          <a:spcPts val="0"/>
                        </a:spcBef>
                        <a:spcAft>
                          <a:spcPts val="0"/>
                        </a:spcAft>
                      </a:pPr>
                      <a:r>
                        <a:rPr lang="en-US" sz="1400">
                          <a:effectLst/>
                          <a:latin typeface="Calibri"/>
                          <a:ea typeface="Calibri"/>
                          <a:cs typeface="Times New Roman"/>
                        </a:rPr>
                        <a:t>Large Farmers (41)</a:t>
                      </a:r>
                    </a:p>
                  </a:txBody>
                  <a:tcPr marL="68580" marR="68580" marT="0" marB="0"/>
                </a:tc>
                <a:tc>
                  <a:txBody>
                    <a:bodyPr/>
                    <a:lstStyle/>
                    <a:p>
                      <a:pPr marL="0" marR="0" algn="ctr">
                        <a:lnSpc>
                          <a:spcPct val="115000"/>
                        </a:lnSpc>
                        <a:spcBef>
                          <a:spcPts val="0"/>
                        </a:spcBef>
                        <a:spcAft>
                          <a:spcPts val="0"/>
                        </a:spcAft>
                      </a:pPr>
                      <a:r>
                        <a:rPr lang="en-US" sz="1400">
                          <a:effectLst/>
                          <a:latin typeface="Calibri"/>
                          <a:ea typeface="Calibri"/>
                          <a:cs typeface="Times New Roman"/>
                        </a:rPr>
                        <a:t>95.1</a:t>
                      </a:r>
                    </a:p>
                  </a:txBody>
                  <a:tcPr marL="68580" marR="68580" marT="0" marB="0"/>
                </a:tc>
                <a:tc>
                  <a:txBody>
                    <a:bodyPr/>
                    <a:lstStyle/>
                    <a:p>
                      <a:pPr marL="0" marR="0" algn="ctr">
                        <a:lnSpc>
                          <a:spcPct val="115000"/>
                        </a:lnSpc>
                        <a:spcBef>
                          <a:spcPts val="0"/>
                        </a:spcBef>
                        <a:spcAft>
                          <a:spcPts val="0"/>
                        </a:spcAft>
                      </a:pPr>
                      <a:r>
                        <a:rPr lang="en-US" sz="1400">
                          <a:effectLst/>
                          <a:latin typeface="Calibri"/>
                          <a:ea typeface="Calibri"/>
                          <a:cs typeface="Times New Roman"/>
                        </a:rPr>
                        <a:t>2.4</a:t>
                      </a:r>
                    </a:p>
                  </a:txBody>
                  <a:tcPr marL="68580" marR="68580" marT="0" marB="0"/>
                </a:tc>
                <a:tc>
                  <a:txBody>
                    <a:bodyPr/>
                    <a:lstStyle/>
                    <a:p>
                      <a:pPr marL="0" marR="0" algn="ctr">
                        <a:lnSpc>
                          <a:spcPct val="115000"/>
                        </a:lnSpc>
                        <a:spcBef>
                          <a:spcPts val="0"/>
                        </a:spcBef>
                        <a:spcAft>
                          <a:spcPts val="0"/>
                        </a:spcAft>
                      </a:pPr>
                      <a:r>
                        <a:rPr lang="en-US" sz="1400">
                          <a:effectLst/>
                          <a:latin typeface="Calibri"/>
                          <a:ea typeface="Calibri"/>
                          <a:cs typeface="Times New Roman"/>
                        </a:rPr>
                        <a:t>2.4</a:t>
                      </a:r>
                    </a:p>
                  </a:txBody>
                  <a:tcPr marL="68580" marR="68580" marT="0" marB="0"/>
                </a:tc>
              </a:tr>
              <a:tr h="505585">
                <a:tc vMerge="1">
                  <a:txBody>
                    <a:bodyPr/>
                    <a:lstStyle/>
                    <a:p>
                      <a:endParaRPr lang="en-US"/>
                    </a:p>
                  </a:txBody>
                  <a:tcPr/>
                </a:tc>
                <a:tc>
                  <a:txBody>
                    <a:bodyPr/>
                    <a:lstStyle/>
                    <a:p>
                      <a:pPr marL="0" marR="0">
                        <a:lnSpc>
                          <a:spcPct val="115000"/>
                        </a:lnSpc>
                        <a:spcBef>
                          <a:spcPts val="0"/>
                        </a:spcBef>
                        <a:spcAft>
                          <a:spcPts val="0"/>
                        </a:spcAft>
                      </a:pPr>
                      <a:r>
                        <a:rPr lang="en-US" sz="1400">
                          <a:effectLst/>
                          <a:latin typeface="Calibri"/>
                          <a:ea typeface="Calibri"/>
                          <a:cs typeface="Times New Roman"/>
                        </a:rPr>
                        <a:t>Service sector/ (21) community agents</a:t>
                      </a:r>
                    </a:p>
                  </a:txBody>
                  <a:tcPr marL="68580" marR="68580" marT="0" marB="0"/>
                </a:tc>
                <a:tc>
                  <a:txBody>
                    <a:bodyPr/>
                    <a:lstStyle/>
                    <a:p>
                      <a:pPr marL="0" marR="0" algn="ctr">
                        <a:lnSpc>
                          <a:spcPct val="115000"/>
                        </a:lnSpc>
                        <a:spcBef>
                          <a:spcPts val="0"/>
                        </a:spcBef>
                        <a:spcAft>
                          <a:spcPts val="0"/>
                        </a:spcAft>
                      </a:pPr>
                      <a:r>
                        <a:rPr lang="en-US" sz="1400">
                          <a:effectLst/>
                          <a:latin typeface="Calibri"/>
                          <a:ea typeface="Calibri"/>
                          <a:cs typeface="Times New Roman"/>
                        </a:rPr>
                        <a:t>95.2</a:t>
                      </a:r>
                    </a:p>
                  </a:txBody>
                  <a:tcPr marL="68580" marR="68580" marT="0" marB="0"/>
                </a:tc>
                <a:tc>
                  <a:txBody>
                    <a:bodyPr/>
                    <a:lstStyle/>
                    <a:p>
                      <a:pPr marL="0" marR="0" algn="ctr">
                        <a:lnSpc>
                          <a:spcPct val="115000"/>
                        </a:lnSpc>
                        <a:spcBef>
                          <a:spcPts val="0"/>
                        </a:spcBef>
                        <a:spcAft>
                          <a:spcPts val="0"/>
                        </a:spcAft>
                      </a:pPr>
                      <a:r>
                        <a:rPr lang="en-US" sz="1400">
                          <a:effectLst/>
                          <a:latin typeface="Calibri"/>
                          <a:ea typeface="Calibri"/>
                          <a:cs typeface="Times New Roman"/>
                        </a:rPr>
                        <a:t>0.0</a:t>
                      </a:r>
                    </a:p>
                  </a:txBody>
                  <a:tcPr marL="68580" marR="68580" marT="0" marB="0"/>
                </a:tc>
                <a:tc>
                  <a:txBody>
                    <a:bodyPr/>
                    <a:lstStyle/>
                    <a:p>
                      <a:pPr marL="0" marR="0" algn="ctr">
                        <a:lnSpc>
                          <a:spcPct val="115000"/>
                        </a:lnSpc>
                        <a:spcBef>
                          <a:spcPts val="0"/>
                        </a:spcBef>
                        <a:spcAft>
                          <a:spcPts val="0"/>
                        </a:spcAft>
                      </a:pPr>
                      <a:r>
                        <a:rPr lang="en-US" sz="1400" dirty="0">
                          <a:effectLst/>
                          <a:latin typeface="Calibri"/>
                          <a:ea typeface="Calibri"/>
                          <a:cs typeface="Times New Roman"/>
                        </a:rPr>
                        <a:t>4.8</a:t>
                      </a:r>
                    </a:p>
                  </a:txBody>
                  <a:tcPr marL="68580" marR="68580" marT="0" marB="0"/>
                </a:tc>
              </a:tr>
            </a:tbl>
          </a:graphicData>
        </a:graphic>
      </p:graphicFrame>
      <p:sp>
        <p:nvSpPr>
          <p:cNvPr id="7" name="Rectangle 1"/>
          <p:cNvSpPr>
            <a:spLocks noChangeArrowheads="1"/>
          </p:cNvSpPr>
          <p:nvPr/>
        </p:nvSpPr>
        <p:spPr bwMode="auto">
          <a:xfrm>
            <a:off x="1666875" y="2759075"/>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4074042524"/>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Rotating Crops is Best Practice</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695143648"/>
              </p:ext>
            </p:extLst>
          </p:nvPr>
        </p:nvGraphicFramePr>
        <p:xfrm>
          <a:off x="457200" y="1600200"/>
          <a:ext cx="7620000" cy="480060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78138025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304800" y="1905000"/>
            <a:ext cx="8839200" cy="4191000"/>
          </a:xfrm>
        </p:spPr>
        <p:txBody>
          <a:bodyPr>
            <a:noAutofit/>
          </a:bodyPr>
          <a:lstStyle/>
          <a:p>
            <a:pPr marL="457200" indent="-457200" algn="l" fontAlgn="auto">
              <a:spcAft>
                <a:spcPts val="0"/>
              </a:spcAft>
              <a:buFont typeface="Arial" pitchFamily="34" charset="0"/>
              <a:buChar char="•"/>
              <a:defRPr/>
            </a:pPr>
            <a:r>
              <a:rPr lang="en-US" sz="2800" cap="none" dirty="0" smtClean="0">
                <a:solidFill>
                  <a:schemeClr val="tx1"/>
                </a:solidFill>
                <a:cs typeface="Arial" pitchFamily="34" charset="0"/>
              </a:rPr>
              <a:t>Universities:  </a:t>
            </a:r>
          </a:p>
          <a:p>
            <a:pPr marL="914400" lvl="1" indent="-457200" algn="l" fontAlgn="auto">
              <a:spcAft>
                <a:spcPts val="0"/>
              </a:spcAft>
              <a:buFont typeface="Arial" pitchFamily="34" charset="0"/>
              <a:buChar char="•"/>
              <a:defRPr/>
            </a:pPr>
            <a:r>
              <a:rPr lang="en-US" sz="2800" dirty="0" smtClean="0">
                <a:solidFill>
                  <a:schemeClr val="tx1"/>
                </a:solidFill>
                <a:cs typeface="Arial" pitchFamily="34" charset="0"/>
              </a:rPr>
              <a:t>University Of Wyoming</a:t>
            </a:r>
          </a:p>
          <a:p>
            <a:pPr marL="914400" lvl="1" indent="-457200" algn="l" fontAlgn="auto">
              <a:spcAft>
                <a:spcPts val="0"/>
              </a:spcAft>
              <a:buFont typeface="Arial" pitchFamily="34" charset="0"/>
              <a:buChar char="•"/>
              <a:defRPr/>
            </a:pPr>
            <a:r>
              <a:rPr lang="en-US" sz="2800" dirty="0" err="1" smtClean="0">
                <a:solidFill>
                  <a:schemeClr val="tx1"/>
                </a:solidFill>
                <a:cs typeface="Arial" pitchFamily="34" charset="0"/>
              </a:rPr>
              <a:t>Makerere</a:t>
            </a:r>
            <a:r>
              <a:rPr lang="en-US" sz="2800" dirty="0" smtClean="0">
                <a:solidFill>
                  <a:schemeClr val="tx1"/>
                </a:solidFill>
                <a:cs typeface="Arial" pitchFamily="34" charset="0"/>
              </a:rPr>
              <a:t> University</a:t>
            </a:r>
          </a:p>
          <a:p>
            <a:pPr marL="914400" lvl="1" indent="-457200" algn="l" fontAlgn="auto">
              <a:spcAft>
                <a:spcPts val="0"/>
              </a:spcAft>
              <a:buFont typeface="Arial" pitchFamily="34" charset="0"/>
              <a:buChar char="•"/>
              <a:defRPr/>
            </a:pPr>
            <a:r>
              <a:rPr lang="en-US" sz="2800" dirty="0" err="1" smtClean="0">
                <a:solidFill>
                  <a:schemeClr val="tx1"/>
                </a:solidFill>
                <a:cs typeface="Arial" pitchFamily="34" charset="0"/>
              </a:rPr>
              <a:t>Moi</a:t>
            </a:r>
            <a:r>
              <a:rPr lang="en-US" sz="2800" dirty="0" smtClean="0">
                <a:solidFill>
                  <a:schemeClr val="tx1"/>
                </a:solidFill>
                <a:cs typeface="Arial" pitchFamily="34" charset="0"/>
              </a:rPr>
              <a:t> University</a:t>
            </a:r>
          </a:p>
          <a:p>
            <a:pPr marL="457200" indent="-457200" algn="l" fontAlgn="auto">
              <a:spcAft>
                <a:spcPts val="0"/>
              </a:spcAft>
              <a:buFont typeface="Arial" pitchFamily="34" charset="0"/>
              <a:buChar char="•"/>
              <a:defRPr/>
            </a:pPr>
            <a:r>
              <a:rPr lang="en-US" sz="2800" cap="none" dirty="0" smtClean="0">
                <a:solidFill>
                  <a:schemeClr val="tx1"/>
                </a:solidFill>
                <a:cs typeface="Arial" pitchFamily="34" charset="0"/>
              </a:rPr>
              <a:t>Ngo’s: </a:t>
            </a:r>
          </a:p>
          <a:p>
            <a:pPr marL="914400" lvl="1" indent="-457200" algn="l" fontAlgn="auto">
              <a:spcAft>
                <a:spcPts val="0"/>
              </a:spcAft>
              <a:buFont typeface="Arial" pitchFamily="34" charset="0"/>
              <a:buChar char="•"/>
              <a:defRPr/>
            </a:pPr>
            <a:r>
              <a:rPr lang="en-US" sz="2800" dirty="0" smtClean="0">
                <a:solidFill>
                  <a:schemeClr val="tx1"/>
                </a:solidFill>
                <a:cs typeface="Arial" pitchFamily="34" charset="0"/>
              </a:rPr>
              <a:t>AT Uganda</a:t>
            </a:r>
          </a:p>
          <a:p>
            <a:pPr marL="914400" lvl="1" indent="-457200" algn="l" fontAlgn="auto">
              <a:spcAft>
                <a:spcPts val="0"/>
              </a:spcAft>
              <a:buFont typeface="Arial" pitchFamily="34" charset="0"/>
              <a:buChar char="•"/>
              <a:defRPr/>
            </a:pPr>
            <a:r>
              <a:rPr lang="en-US" sz="2800" dirty="0" smtClean="0">
                <a:solidFill>
                  <a:schemeClr val="tx1"/>
                </a:solidFill>
                <a:cs typeface="Arial" pitchFamily="34" charset="0"/>
              </a:rPr>
              <a:t>Manor House</a:t>
            </a:r>
          </a:p>
          <a:p>
            <a:pPr marL="914400" lvl="1" indent="-457200" algn="l" fontAlgn="auto">
              <a:spcAft>
                <a:spcPts val="0"/>
              </a:spcAft>
              <a:buFont typeface="Arial" pitchFamily="34" charset="0"/>
              <a:buChar char="•"/>
              <a:defRPr/>
            </a:pPr>
            <a:r>
              <a:rPr lang="en-US" sz="2800" dirty="0" smtClean="0">
                <a:solidFill>
                  <a:schemeClr val="tx1"/>
                </a:solidFill>
                <a:cs typeface="Arial" pitchFamily="34" charset="0"/>
              </a:rPr>
              <a:t>Sacred Africa</a:t>
            </a:r>
          </a:p>
          <a:p>
            <a:pPr marL="457200" indent="-457200" algn="l" fontAlgn="auto">
              <a:spcAft>
                <a:spcPts val="0"/>
              </a:spcAft>
              <a:buFont typeface="Arial" pitchFamily="34" charset="0"/>
              <a:buChar char="•"/>
              <a:defRPr/>
            </a:pPr>
            <a:r>
              <a:rPr lang="en-US" sz="2800" cap="none" dirty="0" smtClean="0">
                <a:solidFill>
                  <a:schemeClr val="tx1"/>
                </a:solidFill>
                <a:cs typeface="Arial" pitchFamily="34" charset="0"/>
              </a:rPr>
              <a:t>Local Farmer Groups/Key Stakeholders</a:t>
            </a:r>
            <a:endParaRPr lang="en-US" sz="2800" dirty="0" smtClean="0">
              <a:solidFill>
                <a:schemeClr val="tx1"/>
              </a:solidFill>
              <a:cs typeface="Arial" pitchFamily="34" charset="0"/>
            </a:endParaRPr>
          </a:p>
        </p:txBody>
      </p:sp>
      <p:sp>
        <p:nvSpPr>
          <p:cNvPr id="16387" name="Title 2"/>
          <p:cNvSpPr>
            <a:spLocks noGrp="1"/>
          </p:cNvSpPr>
          <p:nvPr>
            <p:ph type="ctrTitle"/>
          </p:nvPr>
        </p:nvSpPr>
        <p:spPr>
          <a:xfrm>
            <a:off x="381000" y="457201"/>
            <a:ext cx="7543800" cy="1371600"/>
          </a:xfrm>
        </p:spPr>
        <p:txBody>
          <a:bodyPr/>
          <a:lstStyle/>
          <a:p>
            <a:r>
              <a:rPr lang="en-US" sz="4400" dirty="0" smtClean="0"/>
              <a:t>Who are the implementing partners?</a:t>
            </a:r>
          </a:p>
        </p:txBody>
      </p:sp>
    </p:spTree>
    <p:extLst>
      <p:ext uri="{BB962C8B-B14F-4D97-AF65-F5344CB8AC3E}">
        <p14:creationId xmlns:p14="http://schemas.microsoft.com/office/powerpoint/2010/main" val="2523655908"/>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dirty="0" smtClean="0"/>
              <a:t>One Should Maintain a Permanent Crop </a:t>
            </a:r>
            <a:r>
              <a:rPr lang="en-US" sz="4000" dirty="0"/>
              <a:t>C</a:t>
            </a:r>
            <a:r>
              <a:rPr lang="en-US" sz="4000" dirty="0" smtClean="0"/>
              <a:t>over</a:t>
            </a:r>
            <a:endParaRPr lang="en-US" sz="4000"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927132145"/>
              </p:ext>
            </p:extLst>
          </p:nvPr>
        </p:nvGraphicFramePr>
        <p:xfrm>
          <a:off x="304800" y="1600200"/>
          <a:ext cx="7772400" cy="502920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130062778"/>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dirty="0" smtClean="0"/>
              <a:t>Tillage Causes Land Degradation</a:t>
            </a:r>
            <a:endParaRPr lang="en-US" sz="4000"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127915173"/>
              </p:ext>
            </p:extLst>
          </p:nvPr>
        </p:nvGraphicFramePr>
        <p:xfrm>
          <a:off x="457200" y="1600200"/>
          <a:ext cx="7620000" cy="480060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921979243"/>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Impact of Extension Contact on Knowledge and Beliefs</a:t>
            </a:r>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1652764306"/>
              </p:ext>
            </p:extLst>
          </p:nvPr>
        </p:nvGraphicFramePr>
        <p:xfrm>
          <a:off x="533400" y="2209800"/>
          <a:ext cx="7467600" cy="3276600"/>
        </p:xfrm>
        <a:graphic>
          <a:graphicData uri="http://schemas.openxmlformats.org/drawingml/2006/table">
            <a:tbl>
              <a:tblPr firstRow="1" firstCol="1" bandRow="1">
                <a:tableStyleId>{5C22544A-7EE6-4342-B048-85BDC9FD1C3A}</a:tableStyleId>
              </a:tblPr>
              <a:tblGrid>
                <a:gridCol w="2417007"/>
                <a:gridCol w="959873"/>
                <a:gridCol w="1125336"/>
                <a:gridCol w="1399959"/>
                <a:gridCol w="1565425"/>
              </a:tblGrid>
              <a:tr h="1390839">
                <a:tc>
                  <a:txBody>
                    <a:bodyPr/>
                    <a:lstStyle/>
                    <a:p>
                      <a:pPr marL="0" marR="0" algn="ctr">
                        <a:lnSpc>
                          <a:spcPct val="115000"/>
                        </a:lnSpc>
                        <a:spcBef>
                          <a:spcPts val="0"/>
                        </a:spcBef>
                        <a:spcAft>
                          <a:spcPts val="0"/>
                        </a:spcAft>
                      </a:pPr>
                      <a:r>
                        <a:rPr lang="en-US" sz="1800" dirty="0">
                          <a:effectLst/>
                        </a:rPr>
                        <a:t>One should maintain a permanent crop cover</a:t>
                      </a:r>
                      <a:endParaRPr lang="en-US" sz="1800" dirty="0">
                        <a:effectLst/>
                        <a:latin typeface="Calibri"/>
                        <a:ea typeface="Times New Roman"/>
                        <a:cs typeface="Times New Roman"/>
                      </a:endParaRPr>
                    </a:p>
                  </a:txBody>
                  <a:tcPr marL="68580" marR="68580" marT="0" marB="0" anchor="ctr"/>
                </a:tc>
                <a:tc>
                  <a:txBody>
                    <a:bodyPr/>
                    <a:lstStyle/>
                    <a:p>
                      <a:pPr marL="0" marR="0" algn="ctr">
                        <a:lnSpc>
                          <a:spcPct val="115000"/>
                        </a:lnSpc>
                        <a:spcBef>
                          <a:spcPts val="0"/>
                        </a:spcBef>
                        <a:spcAft>
                          <a:spcPts val="0"/>
                        </a:spcAft>
                      </a:pPr>
                      <a:r>
                        <a:rPr lang="en-US" sz="1600" dirty="0">
                          <a:effectLst/>
                        </a:rPr>
                        <a:t>Agree</a:t>
                      </a:r>
                      <a:endParaRPr lang="en-US" sz="1600" dirty="0">
                        <a:effectLst/>
                        <a:latin typeface="Calibri"/>
                        <a:ea typeface="Times New Roman"/>
                        <a:cs typeface="Times New Roman"/>
                      </a:endParaRPr>
                    </a:p>
                  </a:txBody>
                  <a:tcPr marL="68580" marR="68580" marT="0" marB="0" anchor="ctr"/>
                </a:tc>
                <a:tc>
                  <a:txBody>
                    <a:bodyPr/>
                    <a:lstStyle/>
                    <a:p>
                      <a:pPr marL="0" marR="0" algn="ctr">
                        <a:lnSpc>
                          <a:spcPct val="115000"/>
                        </a:lnSpc>
                        <a:spcBef>
                          <a:spcPts val="0"/>
                        </a:spcBef>
                        <a:spcAft>
                          <a:spcPts val="0"/>
                        </a:spcAft>
                      </a:pPr>
                      <a:r>
                        <a:rPr lang="en-US" sz="1600" dirty="0">
                          <a:effectLst/>
                        </a:rPr>
                        <a:t>Uncertain/ neutral</a:t>
                      </a:r>
                      <a:endParaRPr lang="en-US" sz="1600" dirty="0">
                        <a:effectLst/>
                        <a:latin typeface="Calibri"/>
                        <a:ea typeface="Times New Roman"/>
                        <a:cs typeface="Times New Roman"/>
                      </a:endParaRPr>
                    </a:p>
                  </a:txBody>
                  <a:tcPr marL="68580" marR="68580" marT="0" marB="0" anchor="ctr"/>
                </a:tc>
                <a:tc>
                  <a:txBody>
                    <a:bodyPr/>
                    <a:lstStyle/>
                    <a:p>
                      <a:pPr marL="0" marR="0" algn="ctr">
                        <a:lnSpc>
                          <a:spcPct val="115000"/>
                        </a:lnSpc>
                        <a:spcBef>
                          <a:spcPts val="0"/>
                        </a:spcBef>
                        <a:spcAft>
                          <a:spcPts val="0"/>
                        </a:spcAft>
                      </a:pPr>
                      <a:r>
                        <a:rPr lang="en-US" sz="1600" dirty="0">
                          <a:effectLst/>
                        </a:rPr>
                        <a:t>Disagree</a:t>
                      </a:r>
                      <a:endParaRPr lang="en-US" sz="1600" dirty="0">
                        <a:effectLst/>
                        <a:latin typeface="Calibri"/>
                        <a:ea typeface="Times New Roman"/>
                        <a:cs typeface="Times New Roman"/>
                      </a:endParaRPr>
                    </a:p>
                  </a:txBody>
                  <a:tcPr marL="68580" marR="68580" marT="0" marB="0" anchor="ctr"/>
                </a:tc>
                <a:tc>
                  <a:txBody>
                    <a:bodyPr/>
                    <a:lstStyle/>
                    <a:p>
                      <a:pPr marL="0" marR="0" algn="ctr">
                        <a:lnSpc>
                          <a:spcPct val="115000"/>
                        </a:lnSpc>
                        <a:spcBef>
                          <a:spcPts val="0"/>
                        </a:spcBef>
                        <a:spcAft>
                          <a:spcPts val="0"/>
                        </a:spcAft>
                      </a:pPr>
                      <a:r>
                        <a:rPr lang="en-US" sz="1600" dirty="0">
                          <a:effectLst/>
                        </a:rPr>
                        <a:t>Mean values</a:t>
                      </a:r>
                      <a:endParaRPr lang="en-US" sz="1600" dirty="0">
                        <a:effectLst/>
                        <a:latin typeface="Calibri"/>
                        <a:ea typeface="Times New Roman"/>
                        <a:cs typeface="Times New Roman"/>
                      </a:endParaRPr>
                    </a:p>
                  </a:txBody>
                  <a:tcPr marL="68580" marR="68580" marT="0" marB="0" anchor="ctr"/>
                </a:tc>
              </a:tr>
              <a:tr h="499960">
                <a:tc>
                  <a:txBody>
                    <a:bodyPr/>
                    <a:lstStyle/>
                    <a:p>
                      <a:pPr marL="0" marR="0">
                        <a:lnSpc>
                          <a:spcPct val="115000"/>
                        </a:lnSpc>
                        <a:spcBef>
                          <a:spcPts val="0"/>
                        </a:spcBef>
                        <a:spcAft>
                          <a:spcPts val="0"/>
                        </a:spcAft>
                      </a:pPr>
                      <a:r>
                        <a:rPr lang="en-US" sz="1400">
                          <a:effectLst/>
                          <a:latin typeface="Calibri"/>
                          <a:ea typeface="Calibri"/>
                          <a:cs typeface="Times New Roman"/>
                        </a:rPr>
                        <a:t>Farmers w/o contact (n=38)</a:t>
                      </a:r>
                    </a:p>
                  </a:txBody>
                  <a:tcPr marL="68580" marR="68580" marT="0" marB="0" anchor="ctr"/>
                </a:tc>
                <a:tc>
                  <a:txBody>
                    <a:bodyPr/>
                    <a:lstStyle/>
                    <a:p>
                      <a:pPr marL="0" marR="0" algn="ctr">
                        <a:lnSpc>
                          <a:spcPct val="115000"/>
                        </a:lnSpc>
                        <a:spcBef>
                          <a:spcPts val="0"/>
                        </a:spcBef>
                        <a:spcAft>
                          <a:spcPts val="0"/>
                        </a:spcAft>
                      </a:pPr>
                      <a:r>
                        <a:rPr lang="en-US" sz="1400">
                          <a:effectLst/>
                          <a:latin typeface="Calibri"/>
                          <a:ea typeface="Calibri"/>
                          <a:cs typeface="Times New Roman"/>
                        </a:rPr>
                        <a:t>36.8</a:t>
                      </a:r>
                    </a:p>
                  </a:txBody>
                  <a:tcPr marL="68580" marR="68580" marT="0" marB="0" anchor="ctr"/>
                </a:tc>
                <a:tc>
                  <a:txBody>
                    <a:bodyPr/>
                    <a:lstStyle/>
                    <a:p>
                      <a:pPr marL="0" marR="0" algn="ctr">
                        <a:lnSpc>
                          <a:spcPct val="115000"/>
                        </a:lnSpc>
                        <a:spcBef>
                          <a:spcPts val="0"/>
                        </a:spcBef>
                        <a:spcAft>
                          <a:spcPts val="0"/>
                        </a:spcAft>
                      </a:pPr>
                      <a:r>
                        <a:rPr lang="en-US" sz="1400">
                          <a:effectLst/>
                          <a:latin typeface="Calibri"/>
                          <a:ea typeface="Calibri"/>
                          <a:cs typeface="Times New Roman"/>
                        </a:rPr>
                        <a:t>26.3</a:t>
                      </a:r>
                    </a:p>
                  </a:txBody>
                  <a:tcPr marL="68580" marR="68580" marT="0" marB="0" anchor="ctr"/>
                </a:tc>
                <a:tc>
                  <a:txBody>
                    <a:bodyPr/>
                    <a:lstStyle/>
                    <a:p>
                      <a:pPr marL="0" marR="0" algn="ctr">
                        <a:lnSpc>
                          <a:spcPct val="115000"/>
                        </a:lnSpc>
                        <a:spcBef>
                          <a:spcPts val="0"/>
                        </a:spcBef>
                        <a:spcAft>
                          <a:spcPts val="0"/>
                        </a:spcAft>
                      </a:pPr>
                      <a:r>
                        <a:rPr lang="en-US" sz="1400">
                          <a:effectLst/>
                          <a:latin typeface="Calibri"/>
                          <a:ea typeface="Calibri"/>
                          <a:cs typeface="Times New Roman"/>
                        </a:rPr>
                        <a:t>36.8</a:t>
                      </a:r>
                    </a:p>
                  </a:txBody>
                  <a:tcPr marL="68580" marR="68580" marT="0" marB="0" anchor="ctr"/>
                </a:tc>
                <a:tc>
                  <a:txBody>
                    <a:bodyPr/>
                    <a:lstStyle/>
                    <a:p>
                      <a:pPr marL="0" marR="0" algn="ctr">
                        <a:lnSpc>
                          <a:spcPct val="115000"/>
                        </a:lnSpc>
                        <a:spcBef>
                          <a:spcPts val="0"/>
                        </a:spcBef>
                        <a:spcAft>
                          <a:spcPts val="0"/>
                        </a:spcAft>
                      </a:pPr>
                      <a:r>
                        <a:rPr lang="en-US" sz="1400">
                          <a:effectLst/>
                          <a:latin typeface="Calibri"/>
                          <a:ea typeface="Calibri"/>
                          <a:cs typeface="Times New Roman"/>
                        </a:rPr>
                        <a:t>3.16</a:t>
                      </a:r>
                      <a:r>
                        <a:rPr lang="en-US" sz="1400" baseline="30000">
                          <a:effectLst/>
                          <a:latin typeface="Calibri"/>
                          <a:ea typeface="Calibri"/>
                          <a:cs typeface="Times New Roman"/>
                        </a:rPr>
                        <a:t> a</a:t>
                      </a:r>
                      <a:endParaRPr lang="en-US" sz="1400">
                        <a:effectLst/>
                        <a:latin typeface="Calibri"/>
                        <a:ea typeface="Calibri"/>
                        <a:cs typeface="Times New Roman"/>
                      </a:endParaRPr>
                    </a:p>
                  </a:txBody>
                  <a:tcPr marL="68580" marR="68580" marT="0" marB="0" anchor="ctr"/>
                </a:tc>
              </a:tr>
              <a:tr h="499960">
                <a:tc>
                  <a:txBody>
                    <a:bodyPr/>
                    <a:lstStyle/>
                    <a:p>
                      <a:pPr marL="0" marR="0">
                        <a:lnSpc>
                          <a:spcPct val="115000"/>
                        </a:lnSpc>
                        <a:spcBef>
                          <a:spcPts val="0"/>
                        </a:spcBef>
                        <a:spcAft>
                          <a:spcPts val="0"/>
                        </a:spcAft>
                      </a:pPr>
                      <a:r>
                        <a:rPr lang="en-US" sz="1400">
                          <a:effectLst/>
                          <a:latin typeface="Calibri"/>
                          <a:ea typeface="Calibri"/>
                          <a:cs typeface="Times New Roman"/>
                        </a:rPr>
                        <a:t>Farmers with contact (n=41)</a:t>
                      </a:r>
                    </a:p>
                  </a:txBody>
                  <a:tcPr marL="68580" marR="68580" marT="0" marB="0" anchor="ctr"/>
                </a:tc>
                <a:tc>
                  <a:txBody>
                    <a:bodyPr/>
                    <a:lstStyle/>
                    <a:p>
                      <a:pPr marL="0" marR="0" algn="ctr">
                        <a:lnSpc>
                          <a:spcPct val="115000"/>
                        </a:lnSpc>
                        <a:spcBef>
                          <a:spcPts val="0"/>
                        </a:spcBef>
                        <a:spcAft>
                          <a:spcPts val="0"/>
                        </a:spcAft>
                      </a:pPr>
                      <a:r>
                        <a:rPr lang="en-US" sz="1400">
                          <a:effectLst/>
                          <a:latin typeface="Calibri"/>
                          <a:ea typeface="Calibri"/>
                          <a:cs typeface="Times New Roman"/>
                        </a:rPr>
                        <a:t>56.1</a:t>
                      </a:r>
                    </a:p>
                  </a:txBody>
                  <a:tcPr marL="68580" marR="68580" marT="0" marB="0" anchor="ctr"/>
                </a:tc>
                <a:tc>
                  <a:txBody>
                    <a:bodyPr/>
                    <a:lstStyle/>
                    <a:p>
                      <a:pPr marL="0" marR="0" algn="ctr">
                        <a:lnSpc>
                          <a:spcPct val="115000"/>
                        </a:lnSpc>
                        <a:spcBef>
                          <a:spcPts val="0"/>
                        </a:spcBef>
                        <a:spcAft>
                          <a:spcPts val="0"/>
                        </a:spcAft>
                      </a:pPr>
                      <a:r>
                        <a:rPr lang="en-US" sz="1400">
                          <a:effectLst/>
                          <a:latin typeface="Calibri"/>
                          <a:ea typeface="Calibri"/>
                          <a:cs typeface="Times New Roman"/>
                        </a:rPr>
                        <a:t>19.5</a:t>
                      </a:r>
                    </a:p>
                  </a:txBody>
                  <a:tcPr marL="68580" marR="68580" marT="0" marB="0" anchor="ctr"/>
                </a:tc>
                <a:tc>
                  <a:txBody>
                    <a:bodyPr/>
                    <a:lstStyle/>
                    <a:p>
                      <a:pPr marL="0" marR="0" algn="ctr">
                        <a:lnSpc>
                          <a:spcPct val="115000"/>
                        </a:lnSpc>
                        <a:spcBef>
                          <a:spcPts val="0"/>
                        </a:spcBef>
                        <a:spcAft>
                          <a:spcPts val="0"/>
                        </a:spcAft>
                      </a:pPr>
                      <a:r>
                        <a:rPr lang="en-US" sz="1400">
                          <a:effectLst/>
                          <a:latin typeface="Calibri"/>
                          <a:ea typeface="Calibri"/>
                          <a:cs typeface="Times New Roman"/>
                        </a:rPr>
                        <a:t>24.4</a:t>
                      </a:r>
                    </a:p>
                  </a:txBody>
                  <a:tcPr marL="68580" marR="68580" marT="0" marB="0" anchor="ctr"/>
                </a:tc>
                <a:tc>
                  <a:txBody>
                    <a:bodyPr/>
                    <a:lstStyle/>
                    <a:p>
                      <a:pPr marL="0" marR="0" algn="ctr">
                        <a:lnSpc>
                          <a:spcPct val="115000"/>
                        </a:lnSpc>
                        <a:spcBef>
                          <a:spcPts val="0"/>
                        </a:spcBef>
                        <a:spcAft>
                          <a:spcPts val="0"/>
                        </a:spcAft>
                      </a:pPr>
                      <a:r>
                        <a:rPr lang="en-US" sz="1400">
                          <a:effectLst/>
                          <a:latin typeface="Calibri"/>
                          <a:ea typeface="Calibri"/>
                          <a:cs typeface="Times New Roman"/>
                        </a:rPr>
                        <a:t>3.63</a:t>
                      </a:r>
                      <a:r>
                        <a:rPr lang="en-US" sz="1400" baseline="30000">
                          <a:effectLst/>
                          <a:latin typeface="Calibri"/>
                          <a:ea typeface="Calibri"/>
                          <a:cs typeface="Times New Roman"/>
                        </a:rPr>
                        <a:t> ab</a:t>
                      </a:r>
                      <a:endParaRPr lang="en-US" sz="1400">
                        <a:effectLst/>
                        <a:latin typeface="Calibri"/>
                        <a:ea typeface="Calibri"/>
                        <a:cs typeface="Times New Roman"/>
                      </a:endParaRPr>
                    </a:p>
                  </a:txBody>
                  <a:tcPr marL="68580" marR="68580" marT="0" marB="0" anchor="ctr"/>
                </a:tc>
              </a:tr>
              <a:tr h="885841">
                <a:tc>
                  <a:txBody>
                    <a:bodyPr/>
                    <a:lstStyle/>
                    <a:p>
                      <a:pPr marL="0" marR="0">
                        <a:lnSpc>
                          <a:spcPct val="115000"/>
                        </a:lnSpc>
                        <a:spcBef>
                          <a:spcPts val="0"/>
                        </a:spcBef>
                        <a:spcAft>
                          <a:spcPts val="0"/>
                        </a:spcAft>
                      </a:pPr>
                      <a:r>
                        <a:rPr lang="en-US" sz="1400">
                          <a:effectLst/>
                          <a:latin typeface="Calibri"/>
                          <a:ea typeface="Calibri"/>
                          <a:cs typeface="Times New Roman"/>
                        </a:rPr>
                        <a:t>Service sector/community agents (n=21)</a:t>
                      </a:r>
                    </a:p>
                  </a:txBody>
                  <a:tcPr marL="68580" marR="68580" marT="0" marB="0" anchor="ctr"/>
                </a:tc>
                <a:tc>
                  <a:txBody>
                    <a:bodyPr/>
                    <a:lstStyle/>
                    <a:p>
                      <a:pPr marL="0" marR="0" algn="ctr">
                        <a:lnSpc>
                          <a:spcPct val="115000"/>
                        </a:lnSpc>
                        <a:spcBef>
                          <a:spcPts val="0"/>
                        </a:spcBef>
                        <a:spcAft>
                          <a:spcPts val="0"/>
                        </a:spcAft>
                      </a:pPr>
                      <a:r>
                        <a:rPr lang="en-US" sz="1400">
                          <a:effectLst/>
                          <a:latin typeface="Calibri"/>
                          <a:ea typeface="Calibri"/>
                          <a:cs typeface="Times New Roman"/>
                        </a:rPr>
                        <a:t>66.7</a:t>
                      </a:r>
                    </a:p>
                  </a:txBody>
                  <a:tcPr marL="68580" marR="68580" marT="0" marB="0" anchor="ctr"/>
                </a:tc>
                <a:tc>
                  <a:txBody>
                    <a:bodyPr/>
                    <a:lstStyle/>
                    <a:p>
                      <a:pPr marL="0" marR="0" algn="ctr">
                        <a:lnSpc>
                          <a:spcPct val="115000"/>
                        </a:lnSpc>
                        <a:spcBef>
                          <a:spcPts val="0"/>
                        </a:spcBef>
                        <a:spcAft>
                          <a:spcPts val="0"/>
                        </a:spcAft>
                      </a:pPr>
                      <a:r>
                        <a:rPr lang="en-US" sz="1400">
                          <a:effectLst/>
                          <a:latin typeface="Calibri"/>
                          <a:ea typeface="Calibri"/>
                          <a:cs typeface="Times New Roman"/>
                        </a:rPr>
                        <a:t>14.3</a:t>
                      </a:r>
                    </a:p>
                  </a:txBody>
                  <a:tcPr marL="68580" marR="68580" marT="0" marB="0" anchor="ctr"/>
                </a:tc>
                <a:tc>
                  <a:txBody>
                    <a:bodyPr/>
                    <a:lstStyle/>
                    <a:p>
                      <a:pPr marL="0" marR="0" algn="ctr">
                        <a:lnSpc>
                          <a:spcPct val="115000"/>
                        </a:lnSpc>
                        <a:spcBef>
                          <a:spcPts val="0"/>
                        </a:spcBef>
                        <a:spcAft>
                          <a:spcPts val="0"/>
                        </a:spcAft>
                      </a:pPr>
                      <a:r>
                        <a:rPr lang="en-US" sz="1400">
                          <a:effectLst/>
                          <a:latin typeface="Calibri"/>
                          <a:ea typeface="Calibri"/>
                          <a:cs typeface="Times New Roman"/>
                        </a:rPr>
                        <a:t>19.0</a:t>
                      </a:r>
                    </a:p>
                  </a:txBody>
                  <a:tcPr marL="68580" marR="68580" marT="0" marB="0" anchor="ctr"/>
                </a:tc>
                <a:tc>
                  <a:txBody>
                    <a:bodyPr/>
                    <a:lstStyle/>
                    <a:p>
                      <a:pPr marL="0" marR="0" algn="ctr">
                        <a:lnSpc>
                          <a:spcPct val="115000"/>
                        </a:lnSpc>
                        <a:spcBef>
                          <a:spcPts val="0"/>
                        </a:spcBef>
                        <a:spcAft>
                          <a:spcPts val="0"/>
                        </a:spcAft>
                      </a:pPr>
                      <a:r>
                        <a:rPr lang="en-US" sz="1400" dirty="0">
                          <a:effectLst/>
                          <a:latin typeface="Calibri"/>
                          <a:ea typeface="Calibri"/>
                          <a:cs typeface="Times New Roman"/>
                        </a:rPr>
                        <a:t>3.86</a:t>
                      </a:r>
                      <a:r>
                        <a:rPr lang="en-US" sz="1400" baseline="30000" dirty="0">
                          <a:effectLst/>
                          <a:latin typeface="Calibri"/>
                          <a:ea typeface="Calibri"/>
                          <a:cs typeface="Times New Roman"/>
                        </a:rPr>
                        <a:t> b</a:t>
                      </a:r>
                      <a:endParaRPr lang="en-US" sz="1400" dirty="0">
                        <a:effectLst/>
                        <a:latin typeface="Calibri"/>
                        <a:ea typeface="Calibri"/>
                        <a:cs typeface="Times New Roman"/>
                      </a:endParaRPr>
                    </a:p>
                  </a:txBody>
                  <a:tcPr marL="68580" marR="68580" marT="0" marB="0" anchor="ctr"/>
                </a:tc>
              </a:tr>
            </a:tbl>
          </a:graphicData>
        </a:graphic>
      </p:graphicFrame>
      <p:sp>
        <p:nvSpPr>
          <p:cNvPr id="3" name="TextBox 2"/>
          <p:cNvSpPr txBox="1"/>
          <p:nvPr/>
        </p:nvSpPr>
        <p:spPr>
          <a:xfrm>
            <a:off x="762000" y="5486400"/>
            <a:ext cx="6858000" cy="307777"/>
          </a:xfrm>
          <a:prstGeom prst="rect">
            <a:avLst/>
          </a:prstGeom>
          <a:noFill/>
        </p:spPr>
        <p:txBody>
          <a:bodyPr wrap="square" rtlCol="0">
            <a:spAutoFit/>
          </a:bodyPr>
          <a:lstStyle/>
          <a:p>
            <a:r>
              <a:rPr lang="en-US" sz="1400" dirty="0" smtClean="0"/>
              <a:t>Note= different letters in the same column are significantly different from one another</a:t>
            </a:r>
            <a:endParaRPr lang="en-US" sz="1400" dirty="0"/>
          </a:p>
        </p:txBody>
      </p:sp>
    </p:spTree>
    <p:extLst>
      <p:ext uri="{BB962C8B-B14F-4D97-AF65-F5344CB8AC3E}">
        <p14:creationId xmlns:p14="http://schemas.microsoft.com/office/powerpoint/2010/main" val="3063898218"/>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Impact of Extension Contact on Knowledge and Beliefs</a:t>
            </a:r>
            <a:endParaRPr lang="en-US" dirty="0"/>
          </a:p>
        </p:txBody>
      </p:sp>
      <p:graphicFrame>
        <p:nvGraphicFramePr>
          <p:cNvPr id="10" name="Content Placeholder 9"/>
          <p:cNvGraphicFramePr>
            <a:graphicFrameLocks noGrp="1"/>
          </p:cNvGraphicFramePr>
          <p:nvPr>
            <p:ph idx="1"/>
            <p:extLst>
              <p:ext uri="{D42A27DB-BD31-4B8C-83A1-F6EECF244321}">
                <p14:modId xmlns:p14="http://schemas.microsoft.com/office/powerpoint/2010/main" val="3896150136"/>
              </p:ext>
            </p:extLst>
          </p:nvPr>
        </p:nvGraphicFramePr>
        <p:xfrm>
          <a:off x="533400" y="2362200"/>
          <a:ext cx="7467600" cy="3124200"/>
        </p:xfrm>
        <a:graphic>
          <a:graphicData uri="http://schemas.openxmlformats.org/drawingml/2006/table">
            <a:tbl>
              <a:tblPr firstRow="1" firstCol="1" bandRow="1">
                <a:tableStyleId>{5C22544A-7EE6-4342-B048-85BDC9FD1C3A}</a:tableStyleId>
              </a:tblPr>
              <a:tblGrid>
                <a:gridCol w="2417008"/>
                <a:gridCol w="959872"/>
                <a:gridCol w="1177364"/>
                <a:gridCol w="1347932"/>
                <a:gridCol w="1565424"/>
              </a:tblGrid>
              <a:tr h="1100757">
                <a:tc>
                  <a:txBody>
                    <a:bodyPr/>
                    <a:lstStyle/>
                    <a:p>
                      <a:pPr marL="0" marR="0" algn="ctr">
                        <a:lnSpc>
                          <a:spcPct val="115000"/>
                        </a:lnSpc>
                        <a:spcBef>
                          <a:spcPts val="0"/>
                        </a:spcBef>
                        <a:spcAft>
                          <a:spcPts val="0"/>
                        </a:spcAft>
                      </a:pPr>
                      <a:r>
                        <a:rPr lang="en-US" sz="1800" dirty="0">
                          <a:effectLst/>
                        </a:rPr>
                        <a:t>Tillage causes land degradation</a:t>
                      </a:r>
                      <a:endParaRPr lang="en-US" sz="1800" dirty="0">
                        <a:effectLst/>
                        <a:latin typeface="Calibri"/>
                        <a:ea typeface="Times New Roman"/>
                        <a:cs typeface="Times New Roman"/>
                      </a:endParaRPr>
                    </a:p>
                  </a:txBody>
                  <a:tcPr marL="68580" marR="68580" marT="0" marB="0" anchor="ctr"/>
                </a:tc>
                <a:tc>
                  <a:txBody>
                    <a:bodyPr/>
                    <a:lstStyle/>
                    <a:p>
                      <a:pPr marL="0" marR="0" algn="ctr">
                        <a:lnSpc>
                          <a:spcPct val="115000"/>
                        </a:lnSpc>
                        <a:spcBef>
                          <a:spcPts val="0"/>
                        </a:spcBef>
                        <a:spcAft>
                          <a:spcPts val="0"/>
                        </a:spcAft>
                      </a:pPr>
                      <a:r>
                        <a:rPr lang="en-US" sz="1600" dirty="0">
                          <a:effectLst/>
                        </a:rPr>
                        <a:t>Agree</a:t>
                      </a:r>
                      <a:endParaRPr lang="en-US" sz="1600" dirty="0">
                        <a:effectLst/>
                        <a:latin typeface="Calibri"/>
                        <a:ea typeface="Times New Roman"/>
                        <a:cs typeface="Times New Roman"/>
                      </a:endParaRPr>
                    </a:p>
                  </a:txBody>
                  <a:tcPr marL="68580" marR="68580" marT="0" marB="0" anchor="ctr"/>
                </a:tc>
                <a:tc>
                  <a:txBody>
                    <a:bodyPr/>
                    <a:lstStyle/>
                    <a:p>
                      <a:pPr marL="0" marR="0" algn="ctr">
                        <a:lnSpc>
                          <a:spcPct val="115000"/>
                        </a:lnSpc>
                        <a:spcBef>
                          <a:spcPts val="0"/>
                        </a:spcBef>
                        <a:spcAft>
                          <a:spcPts val="0"/>
                        </a:spcAft>
                      </a:pPr>
                      <a:r>
                        <a:rPr lang="en-US" sz="1600">
                          <a:effectLst/>
                        </a:rPr>
                        <a:t>Uncertain/ neutral</a:t>
                      </a:r>
                      <a:endParaRPr lang="en-US" sz="1600">
                        <a:effectLst/>
                        <a:latin typeface="Calibri"/>
                        <a:ea typeface="Times New Roman"/>
                        <a:cs typeface="Times New Roman"/>
                      </a:endParaRPr>
                    </a:p>
                  </a:txBody>
                  <a:tcPr marL="68580" marR="68580" marT="0" marB="0" anchor="ctr"/>
                </a:tc>
                <a:tc>
                  <a:txBody>
                    <a:bodyPr/>
                    <a:lstStyle/>
                    <a:p>
                      <a:pPr marL="0" marR="0" algn="ctr">
                        <a:lnSpc>
                          <a:spcPct val="115000"/>
                        </a:lnSpc>
                        <a:spcBef>
                          <a:spcPts val="0"/>
                        </a:spcBef>
                        <a:spcAft>
                          <a:spcPts val="0"/>
                        </a:spcAft>
                      </a:pPr>
                      <a:r>
                        <a:rPr lang="en-US" sz="1600">
                          <a:effectLst/>
                        </a:rPr>
                        <a:t>Disagree</a:t>
                      </a:r>
                      <a:endParaRPr lang="en-US" sz="1600">
                        <a:effectLst/>
                        <a:latin typeface="Calibri"/>
                        <a:ea typeface="Times New Roman"/>
                        <a:cs typeface="Times New Roman"/>
                      </a:endParaRPr>
                    </a:p>
                  </a:txBody>
                  <a:tcPr marL="68580" marR="68580" marT="0" marB="0" anchor="ctr"/>
                </a:tc>
                <a:tc>
                  <a:txBody>
                    <a:bodyPr/>
                    <a:lstStyle/>
                    <a:p>
                      <a:pPr marL="0" marR="0" algn="ctr">
                        <a:lnSpc>
                          <a:spcPct val="115000"/>
                        </a:lnSpc>
                        <a:spcBef>
                          <a:spcPts val="0"/>
                        </a:spcBef>
                        <a:spcAft>
                          <a:spcPts val="0"/>
                        </a:spcAft>
                      </a:pPr>
                      <a:r>
                        <a:rPr lang="en-US" sz="1600" dirty="0">
                          <a:effectLst/>
                        </a:rPr>
                        <a:t>Mean values</a:t>
                      </a:r>
                      <a:endParaRPr lang="en-US" sz="1600" dirty="0">
                        <a:effectLst/>
                        <a:latin typeface="Calibri"/>
                        <a:ea typeface="Times New Roman"/>
                        <a:cs typeface="Times New Roman"/>
                      </a:endParaRPr>
                    </a:p>
                  </a:txBody>
                  <a:tcPr marL="68580" marR="68580" marT="0" marB="0" anchor="ctr"/>
                </a:tc>
              </a:tr>
              <a:tr h="575643">
                <a:tc>
                  <a:txBody>
                    <a:bodyPr/>
                    <a:lstStyle/>
                    <a:p>
                      <a:pPr marL="0" marR="0">
                        <a:lnSpc>
                          <a:spcPct val="115000"/>
                        </a:lnSpc>
                        <a:spcBef>
                          <a:spcPts val="0"/>
                        </a:spcBef>
                        <a:spcAft>
                          <a:spcPts val="0"/>
                        </a:spcAft>
                      </a:pPr>
                      <a:r>
                        <a:rPr lang="en-US" sz="1400">
                          <a:effectLst/>
                          <a:latin typeface="Calibri"/>
                          <a:ea typeface="Times New Roman"/>
                          <a:cs typeface="Times New Roman"/>
                        </a:rPr>
                        <a:t>Farmers w/o contact (n=38)</a:t>
                      </a:r>
                    </a:p>
                  </a:txBody>
                  <a:tcPr marL="68580" marR="68580" marT="0" marB="0" anchor="ctr"/>
                </a:tc>
                <a:tc>
                  <a:txBody>
                    <a:bodyPr/>
                    <a:lstStyle/>
                    <a:p>
                      <a:pPr marL="0" marR="0" algn="ctr">
                        <a:lnSpc>
                          <a:spcPct val="115000"/>
                        </a:lnSpc>
                        <a:spcBef>
                          <a:spcPts val="0"/>
                        </a:spcBef>
                        <a:spcAft>
                          <a:spcPts val="0"/>
                        </a:spcAft>
                      </a:pPr>
                      <a:r>
                        <a:rPr lang="en-US" sz="1400">
                          <a:effectLst/>
                          <a:latin typeface="Calibri"/>
                          <a:ea typeface="Times New Roman"/>
                          <a:cs typeface="Times New Roman"/>
                        </a:rPr>
                        <a:t>44.7</a:t>
                      </a:r>
                    </a:p>
                  </a:txBody>
                  <a:tcPr marL="68580" marR="68580" marT="0" marB="0" anchor="ctr"/>
                </a:tc>
                <a:tc>
                  <a:txBody>
                    <a:bodyPr/>
                    <a:lstStyle/>
                    <a:p>
                      <a:pPr marL="0" marR="0" algn="ctr">
                        <a:lnSpc>
                          <a:spcPct val="115000"/>
                        </a:lnSpc>
                        <a:spcBef>
                          <a:spcPts val="0"/>
                        </a:spcBef>
                        <a:spcAft>
                          <a:spcPts val="0"/>
                        </a:spcAft>
                      </a:pPr>
                      <a:r>
                        <a:rPr lang="en-US" sz="1400">
                          <a:effectLst/>
                          <a:latin typeface="Calibri"/>
                          <a:ea typeface="Times New Roman"/>
                          <a:cs typeface="Times New Roman"/>
                        </a:rPr>
                        <a:t>15.8</a:t>
                      </a:r>
                    </a:p>
                  </a:txBody>
                  <a:tcPr marL="68580" marR="68580" marT="0" marB="0" anchor="ctr"/>
                </a:tc>
                <a:tc>
                  <a:txBody>
                    <a:bodyPr/>
                    <a:lstStyle/>
                    <a:p>
                      <a:pPr marL="0" marR="0" algn="ctr">
                        <a:lnSpc>
                          <a:spcPct val="115000"/>
                        </a:lnSpc>
                        <a:spcBef>
                          <a:spcPts val="0"/>
                        </a:spcBef>
                        <a:spcAft>
                          <a:spcPts val="0"/>
                        </a:spcAft>
                      </a:pPr>
                      <a:r>
                        <a:rPr lang="en-US" sz="1400">
                          <a:effectLst/>
                          <a:latin typeface="Calibri"/>
                          <a:ea typeface="Times New Roman"/>
                          <a:cs typeface="Times New Roman"/>
                        </a:rPr>
                        <a:t>39.5</a:t>
                      </a:r>
                    </a:p>
                  </a:txBody>
                  <a:tcPr marL="68580" marR="68580" marT="0" marB="0" anchor="ctr"/>
                </a:tc>
                <a:tc>
                  <a:txBody>
                    <a:bodyPr/>
                    <a:lstStyle/>
                    <a:p>
                      <a:pPr marL="0" marR="0" algn="ctr">
                        <a:lnSpc>
                          <a:spcPct val="115000"/>
                        </a:lnSpc>
                        <a:spcBef>
                          <a:spcPts val="0"/>
                        </a:spcBef>
                        <a:spcAft>
                          <a:spcPts val="0"/>
                        </a:spcAft>
                      </a:pPr>
                      <a:r>
                        <a:rPr lang="en-US" sz="1400">
                          <a:effectLst/>
                          <a:latin typeface="Calibri"/>
                          <a:ea typeface="Times New Roman"/>
                          <a:cs typeface="Times New Roman"/>
                        </a:rPr>
                        <a:t>3.21</a:t>
                      </a:r>
                      <a:r>
                        <a:rPr lang="en-US" sz="1400" baseline="30000">
                          <a:effectLst/>
                          <a:latin typeface="Calibri"/>
                          <a:ea typeface="Times New Roman"/>
                          <a:cs typeface="Times New Roman"/>
                        </a:rPr>
                        <a:t> a</a:t>
                      </a:r>
                      <a:endParaRPr lang="en-US" sz="1400">
                        <a:effectLst/>
                        <a:latin typeface="Calibri"/>
                        <a:ea typeface="Times New Roman"/>
                        <a:cs typeface="Times New Roman"/>
                      </a:endParaRPr>
                    </a:p>
                  </a:txBody>
                  <a:tcPr marL="68580" marR="68580" marT="0" marB="0" anchor="ctr"/>
                </a:tc>
              </a:tr>
              <a:tr h="575643">
                <a:tc>
                  <a:txBody>
                    <a:bodyPr/>
                    <a:lstStyle/>
                    <a:p>
                      <a:pPr marL="0" marR="0">
                        <a:lnSpc>
                          <a:spcPct val="115000"/>
                        </a:lnSpc>
                        <a:spcBef>
                          <a:spcPts val="0"/>
                        </a:spcBef>
                        <a:spcAft>
                          <a:spcPts val="0"/>
                        </a:spcAft>
                      </a:pPr>
                      <a:r>
                        <a:rPr lang="en-US" sz="1400">
                          <a:effectLst/>
                          <a:latin typeface="Calibri"/>
                          <a:ea typeface="Times New Roman"/>
                          <a:cs typeface="Times New Roman"/>
                        </a:rPr>
                        <a:t>Farmers with contact (n=41)</a:t>
                      </a:r>
                    </a:p>
                  </a:txBody>
                  <a:tcPr marL="68580" marR="68580" marT="0" marB="0" anchor="ctr"/>
                </a:tc>
                <a:tc>
                  <a:txBody>
                    <a:bodyPr/>
                    <a:lstStyle/>
                    <a:p>
                      <a:pPr marL="0" marR="0" algn="ctr">
                        <a:lnSpc>
                          <a:spcPct val="115000"/>
                        </a:lnSpc>
                        <a:spcBef>
                          <a:spcPts val="0"/>
                        </a:spcBef>
                        <a:spcAft>
                          <a:spcPts val="0"/>
                        </a:spcAft>
                      </a:pPr>
                      <a:r>
                        <a:rPr lang="en-US" sz="1400">
                          <a:effectLst/>
                          <a:latin typeface="Calibri"/>
                          <a:ea typeface="Times New Roman"/>
                          <a:cs typeface="Times New Roman"/>
                        </a:rPr>
                        <a:t>53.7</a:t>
                      </a:r>
                    </a:p>
                  </a:txBody>
                  <a:tcPr marL="68580" marR="68580" marT="0" marB="0" anchor="ctr"/>
                </a:tc>
                <a:tc>
                  <a:txBody>
                    <a:bodyPr/>
                    <a:lstStyle/>
                    <a:p>
                      <a:pPr marL="0" marR="0" algn="ctr">
                        <a:lnSpc>
                          <a:spcPct val="115000"/>
                        </a:lnSpc>
                        <a:spcBef>
                          <a:spcPts val="0"/>
                        </a:spcBef>
                        <a:spcAft>
                          <a:spcPts val="0"/>
                        </a:spcAft>
                      </a:pPr>
                      <a:r>
                        <a:rPr lang="en-US" sz="1400">
                          <a:effectLst/>
                          <a:latin typeface="Calibri"/>
                          <a:ea typeface="Times New Roman"/>
                          <a:cs typeface="Times New Roman"/>
                        </a:rPr>
                        <a:t>12.2</a:t>
                      </a:r>
                    </a:p>
                  </a:txBody>
                  <a:tcPr marL="68580" marR="68580" marT="0" marB="0" anchor="ctr"/>
                </a:tc>
                <a:tc>
                  <a:txBody>
                    <a:bodyPr/>
                    <a:lstStyle/>
                    <a:p>
                      <a:pPr marL="0" marR="0" algn="ctr">
                        <a:lnSpc>
                          <a:spcPct val="115000"/>
                        </a:lnSpc>
                        <a:spcBef>
                          <a:spcPts val="0"/>
                        </a:spcBef>
                        <a:spcAft>
                          <a:spcPts val="0"/>
                        </a:spcAft>
                      </a:pPr>
                      <a:r>
                        <a:rPr lang="en-US" sz="1400">
                          <a:effectLst/>
                          <a:latin typeface="Calibri"/>
                          <a:ea typeface="Times New Roman"/>
                          <a:cs typeface="Times New Roman"/>
                        </a:rPr>
                        <a:t>34.1</a:t>
                      </a:r>
                    </a:p>
                  </a:txBody>
                  <a:tcPr marL="68580" marR="68580" marT="0" marB="0" anchor="ctr"/>
                </a:tc>
                <a:tc>
                  <a:txBody>
                    <a:bodyPr/>
                    <a:lstStyle/>
                    <a:p>
                      <a:pPr marL="0" marR="0" algn="ctr">
                        <a:lnSpc>
                          <a:spcPct val="115000"/>
                        </a:lnSpc>
                        <a:spcBef>
                          <a:spcPts val="0"/>
                        </a:spcBef>
                        <a:spcAft>
                          <a:spcPts val="0"/>
                        </a:spcAft>
                      </a:pPr>
                      <a:r>
                        <a:rPr lang="en-US" sz="1400">
                          <a:effectLst/>
                          <a:latin typeface="Calibri"/>
                          <a:ea typeface="Times New Roman"/>
                          <a:cs typeface="Times New Roman"/>
                        </a:rPr>
                        <a:t>3.37</a:t>
                      </a:r>
                      <a:r>
                        <a:rPr lang="en-US" sz="1400" baseline="30000">
                          <a:effectLst/>
                          <a:latin typeface="Calibri"/>
                          <a:ea typeface="Times New Roman"/>
                          <a:cs typeface="Times New Roman"/>
                        </a:rPr>
                        <a:t> a</a:t>
                      </a:r>
                      <a:endParaRPr lang="en-US" sz="1400">
                        <a:effectLst/>
                        <a:latin typeface="Calibri"/>
                        <a:ea typeface="Times New Roman"/>
                        <a:cs typeface="Times New Roman"/>
                      </a:endParaRPr>
                    </a:p>
                  </a:txBody>
                  <a:tcPr marL="68580" marR="68580" marT="0" marB="0" anchor="ctr"/>
                </a:tc>
              </a:tr>
              <a:tr h="872157">
                <a:tc>
                  <a:txBody>
                    <a:bodyPr/>
                    <a:lstStyle/>
                    <a:p>
                      <a:pPr marL="0" marR="0">
                        <a:lnSpc>
                          <a:spcPct val="115000"/>
                        </a:lnSpc>
                        <a:spcBef>
                          <a:spcPts val="0"/>
                        </a:spcBef>
                        <a:spcAft>
                          <a:spcPts val="0"/>
                        </a:spcAft>
                      </a:pPr>
                      <a:r>
                        <a:rPr lang="en-US" sz="1400" dirty="0">
                          <a:effectLst/>
                          <a:latin typeface="Calibri"/>
                          <a:ea typeface="Times New Roman"/>
                          <a:cs typeface="Times New Roman"/>
                        </a:rPr>
                        <a:t>Service sector/community agents (n=21)</a:t>
                      </a:r>
                    </a:p>
                  </a:txBody>
                  <a:tcPr marL="68580" marR="68580" marT="0" marB="0" anchor="ctr"/>
                </a:tc>
                <a:tc>
                  <a:txBody>
                    <a:bodyPr/>
                    <a:lstStyle/>
                    <a:p>
                      <a:pPr marL="0" marR="0" algn="ctr">
                        <a:lnSpc>
                          <a:spcPct val="115000"/>
                        </a:lnSpc>
                        <a:spcBef>
                          <a:spcPts val="0"/>
                        </a:spcBef>
                        <a:spcAft>
                          <a:spcPts val="0"/>
                        </a:spcAft>
                      </a:pPr>
                      <a:r>
                        <a:rPr lang="en-US" sz="1400">
                          <a:effectLst/>
                          <a:latin typeface="Calibri"/>
                          <a:ea typeface="Times New Roman"/>
                          <a:cs typeface="Times New Roman"/>
                        </a:rPr>
                        <a:t>61.9</a:t>
                      </a:r>
                    </a:p>
                  </a:txBody>
                  <a:tcPr marL="68580" marR="68580" marT="0" marB="0" anchor="ctr"/>
                </a:tc>
                <a:tc>
                  <a:txBody>
                    <a:bodyPr/>
                    <a:lstStyle/>
                    <a:p>
                      <a:pPr marL="0" marR="0" algn="ctr">
                        <a:lnSpc>
                          <a:spcPct val="115000"/>
                        </a:lnSpc>
                        <a:spcBef>
                          <a:spcPts val="0"/>
                        </a:spcBef>
                        <a:spcAft>
                          <a:spcPts val="0"/>
                        </a:spcAft>
                      </a:pPr>
                      <a:r>
                        <a:rPr lang="en-US" sz="1400">
                          <a:effectLst/>
                          <a:latin typeface="Calibri"/>
                          <a:ea typeface="Times New Roman"/>
                          <a:cs typeface="Times New Roman"/>
                        </a:rPr>
                        <a:t>4.8</a:t>
                      </a:r>
                    </a:p>
                  </a:txBody>
                  <a:tcPr marL="68580" marR="68580" marT="0" marB="0" anchor="ctr"/>
                </a:tc>
                <a:tc>
                  <a:txBody>
                    <a:bodyPr/>
                    <a:lstStyle/>
                    <a:p>
                      <a:pPr marL="0" marR="0" algn="ctr">
                        <a:lnSpc>
                          <a:spcPct val="115000"/>
                        </a:lnSpc>
                        <a:spcBef>
                          <a:spcPts val="0"/>
                        </a:spcBef>
                        <a:spcAft>
                          <a:spcPts val="0"/>
                        </a:spcAft>
                      </a:pPr>
                      <a:r>
                        <a:rPr lang="en-US" sz="1400">
                          <a:effectLst/>
                          <a:latin typeface="Calibri"/>
                          <a:ea typeface="Times New Roman"/>
                          <a:cs typeface="Times New Roman"/>
                        </a:rPr>
                        <a:t>33.3</a:t>
                      </a:r>
                    </a:p>
                  </a:txBody>
                  <a:tcPr marL="68580" marR="68580" marT="0" marB="0" anchor="ctr"/>
                </a:tc>
                <a:tc>
                  <a:txBody>
                    <a:bodyPr/>
                    <a:lstStyle/>
                    <a:p>
                      <a:pPr marL="0" marR="0" algn="ctr">
                        <a:lnSpc>
                          <a:spcPct val="115000"/>
                        </a:lnSpc>
                        <a:spcBef>
                          <a:spcPts val="0"/>
                        </a:spcBef>
                        <a:spcAft>
                          <a:spcPts val="0"/>
                        </a:spcAft>
                      </a:pPr>
                      <a:r>
                        <a:rPr lang="en-US" sz="1400" dirty="0">
                          <a:effectLst/>
                          <a:latin typeface="Calibri"/>
                          <a:ea typeface="Times New Roman"/>
                          <a:cs typeface="Times New Roman"/>
                        </a:rPr>
                        <a:t>3.57</a:t>
                      </a:r>
                      <a:r>
                        <a:rPr lang="en-US" sz="1400" baseline="30000" dirty="0">
                          <a:effectLst/>
                          <a:latin typeface="Calibri"/>
                          <a:ea typeface="Times New Roman"/>
                          <a:cs typeface="Times New Roman"/>
                        </a:rPr>
                        <a:t> a</a:t>
                      </a:r>
                      <a:endParaRPr lang="en-US" sz="1400" dirty="0">
                        <a:effectLst/>
                        <a:latin typeface="Calibri"/>
                        <a:ea typeface="Times New Roman"/>
                        <a:cs typeface="Times New Roman"/>
                      </a:endParaRPr>
                    </a:p>
                  </a:txBody>
                  <a:tcPr marL="68580" marR="68580" marT="0" marB="0" anchor="ctr"/>
                </a:tc>
              </a:tr>
            </a:tbl>
          </a:graphicData>
        </a:graphic>
      </p:graphicFrame>
      <p:sp>
        <p:nvSpPr>
          <p:cNvPr id="4" name="TextBox 3"/>
          <p:cNvSpPr txBox="1"/>
          <p:nvPr/>
        </p:nvSpPr>
        <p:spPr>
          <a:xfrm>
            <a:off x="762000" y="5486400"/>
            <a:ext cx="6858000" cy="307777"/>
          </a:xfrm>
          <a:prstGeom prst="rect">
            <a:avLst/>
          </a:prstGeom>
          <a:noFill/>
        </p:spPr>
        <p:txBody>
          <a:bodyPr wrap="square" rtlCol="0">
            <a:spAutoFit/>
          </a:bodyPr>
          <a:lstStyle/>
          <a:p>
            <a:r>
              <a:rPr lang="en-US" sz="1400" dirty="0" smtClean="0"/>
              <a:t>Note= different letters in the same column are significantly different from one another</a:t>
            </a:r>
            <a:endParaRPr lang="en-US" sz="1400" dirty="0"/>
          </a:p>
        </p:txBody>
      </p:sp>
    </p:spTree>
    <p:extLst>
      <p:ext uri="{BB962C8B-B14F-4D97-AF65-F5344CB8AC3E}">
        <p14:creationId xmlns:p14="http://schemas.microsoft.com/office/powerpoint/2010/main" val="3891250295"/>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722313" y="4165600"/>
            <a:ext cx="7659687" cy="1168400"/>
          </a:xfrm>
        </p:spPr>
        <p:txBody>
          <a:bodyPr/>
          <a:lstStyle/>
          <a:p>
            <a:r>
              <a:rPr lang="en-US" dirty="0" smtClean="0"/>
              <a:t>Mapping Knowledge and Beliefs in agricultural Production Networks</a:t>
            </a:r>
            <a:endParaRPr lang="en-US" dirty="0"/>
          </a:p>
        </p:txBody>
      </p:sp>
    </p:spTree>
    <p:extLst>
      <p:ext uri="{BB962C8B-B14F-4D97-AF65-F5344CB8AC3E}">
        <p14:creationId xmlns:p14="http://schemas.microsoft.com/office/powerpoint/2010/main" val="2330305370"/>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 name="Picture 2" descr="C:\Users\jenilamb\Desktop\Network maps\Redo-kitale-till.bmp"/>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6200" y="381000"/>
            <a:ext cx="8337720" cy="5106670"/>
          </a:xfrm>
          <a:prstGeom prst="rect">
            <a:avLst/>
          </a:prstGeom>
          <a:noFill/>
          <a:extLst>
            <a:ext uri="{909E8E84-426E-40DD-AFC4-6F175D3DCCD1}">
              <a14:hiddenFill xmlns:a14="http://schemas.microsoft.com/office/drawing/2010/main">
                <a:solidFill>
                  <a:srgbClr val="FFFFFF"/>
                </a:solidFill>
              </a14:hiddenFill>
            </a:ext>
          </a:extLst>
        </p:spPr>
      </p:pic>
      <p:sp>
        <p:nvSpPr>
          <p:cNvPr id="4" name="Title 3"/>
          <p:cNvSpPr>
            <a:spLocks noGrp="1"/>
          </p:cNvSpPr>
          <p:nvPr>
            <p:ph type="title"/>
          </p:nvPr>
        </p:nvSpPr>
        <p:spPr/>
        <p:txBody>
          <a:bodyPr/>
          <a:lstStyle/>
          <a:p>
            <a:r>
              <a:rPr lang="en-US" dirty="0" smtClean="0"/>
              <a:t>“Tillage causes land degradation”</a:t>
            </a:r>
            <a:endParaRPr lang="en-US" dirty="0"/>
          </a:p>
        </p:txBody>
      </p:sp>
      <p:sp>
        <p:nvSpPr>
          <p:cNvPr id="6" name="Text Placeholder 5"/>
          <p:cNvSpPr>
            <a:spLocks noGrp="1"/>
          </p:cNvSpPr>
          <p:nvPr>
            <p:ph type="body" sz="half" idx="2"/>
          </p:nvPr>
        </p:nvSpPr>
        <p:spPr/>
        <p:txBody>
          <a:bodyPr/>
          <a:lstStyle/>
          <a:p>
            <a:r>
              <a:rPr lang="en-US" dirty="0" smtClean="0"/>
              <a:t>Mapped Network of Agricultural Information flows and actor beliefs</a:t>
            </a:r>
            <a:endParaRPr lang="en-US" dirty="0"/>
          </a:p>
        </p:txBody>
      </p:sp>
      <p:grpSp>
        <p:nvGrpSpPr>
          <p:cNvPr id="8" name="Group 7"/>
          <p:cNvGrpSpPr>
            <a:grpSpLocks/>
          </p:cNvGrpSpPr>
          <p:nvPr/>
        </p:nvGrpSpPr>
        <p:grpSpPr>
          <a:xfrm>
            <a:off x="6400800" y="4723130"/>
            <a:ext cx="1477010" cy="1068070"/>
            <a:chOff x="0" y="0"/>
            <a:chExt cx="1477010" cy="1068019"/>
          </a:xfrm>
        </p:grpSpPr>
        <p:sp>
          <p:nvSpPr>
            <p:cNvPr id="9" name="TextBox 17"/>
            <p:cNvSpPr txBox="1"/>
            <p:nvPr/>
          </p:nvSpPr>
          <p:spPr>
            <a:xfrm>
              <a:off x="0" y="0"/>
              <a:ext cx="1477010" cy="1068019"/>
            </a:xfrm>
            <a:prstGeom prst="rect">
              <a:avLst/>
            </a:prstGeom>
            <a:noFill/>
            <a:ln w="3175">
              <a:solidFill>
                <a:schemeClr val="tx1"/>
              </a:solidFill>
            </a:ln>
          </p:spPr>
          <p:txBody>
            <a:bodyPr wrap="none" rtlCol="0">
              <a:noAutofit/>
            </a:bodyPr>
            <a:lstStyle/>
            <a:p>
              <a:pPr marL="0" marR="0">
                <a:lnSpc>
                  <a:spcPct val="115000"/>
                </a:lnSpc>
                <a:spcBef>
                  <a:spcPts val="0"/>
                </a:spcBef>
                <a:spcAft>
                  <a:spcPts val="0"/>
                </a:spcAft>
              </a:pPr>
              <a:r>
                <a:rPr lang="en-US" sz="800" kern="1200" dirty="0">
                  <a:solidFill>
                    <a:srgbClr val="000000"/>
                  </a:solidFill>
                  <a:effectLst/>
                  <a:latin typeface="Calibri"/>
                  <a:ea typeface="Times New Roman"/>
                  <a:cs typeface="Times New Roman"/>
                </a:rPr>
                <a:t>Tillage causes land degradation</a:t>
              </a:r>
              <a:endParaRPr lang="en-US" sz="1100" dirty="0">
                <a:effectLst/>
                <a:latin typeface="Calibri"/>
                <a:ea typeface="Times New Roman"/>
                <a:cs typeface="Times New Roman"/>
              </a:endParaRPr>
            </a:p>
            <a:p>
              <a:pPr marL="0" marR="0">
                <a:lnSpc>
                  <a:spcPct val="115000"/>
                </a:lnSpc>
                <a:spcBef>
                  <a:spcPts val="0"/>
                </a:spcBef>
                <a:spcAft>
                  <a:spcPts val="0"/>
                </a:spcAft>
              </a:pPr>
              <a:r>
                <a:rPr lang="en-US" sz="800" kern="1200" dirty="0">
                  <a:solidFill>
                    <a:srgbClr val="000000"/>
                  </a:solidFill>
                  <a:effectLst/>
                  <a:latin typeface="Calibri"/>
                  <a:ea typeface="Times New Roman"/>
                  <a:cs typeface="Times New Roman"/>
                </a:rPr>
                <a:t>      Strongly agree</a:t>
              </a:r>
              <a:endParaRPr lang="en-US" sz="1100" dirty="0">
                <a:effectLst/>
                <a:latin typeface="Calibri"/>
                <a:ea typeface="Times New Roman"/>
                <a:cs typeface="Times New Roman"/>
              </a:endParaRPr>
            </a:p>
            <a:p>
              <a:pPr marL="0" marR="0">
                <a:lnSpc>
                  <a:spcPct val="115000"/>
                </a:lnSpc>
                <a:spcBef>
                  <a:spcPts val="0"/>
                </a:spcBef>
                <a:spcAft>
                  <a:spcPts val="0"/>
                </a:spcAft>
              </a:pPr>
              <a:r>
                <a:rPr lang="en-US" sz="800" kern="1200" dirty="0">
                  <a:solidFill>
                    <a:srgbClr val="000000"/>
                  </a:solidFill>
                  <a:effectLst/>
                  <a:latin typeface="Calibri"/>
                  <a:ea typeface="Times New Roman"/>
                  <a:cs typeface="Times New Roman"/>
                </a:rPr>
                <a:t>      Agree</a:t>
              </a:r>
              <a:endParaRPr lang="en-US" sz="1100" dirty="0">
                <a:effectLst/>
                <a:latin typeface="Calibri"/>
                <a:ea typeface="Times New Roman"/>
                <a:cs typeface="Times New Roman"/>
              </a:endParaRPr>
            </a:p>
            <a:p>
              <a:pPr marL="0" marR="0">
                <a:lnSpc>
                  <a:spcPct val="115000"/>
                </a:lnSpc>
                <a:spcBef>
                  <a:spcPts val="0"/>
                </a:spcBef>
                <a:spcAft>
                  <a:spcPts val="0"/>
                </a:spcAft>
              </a:pPr>
              <a:r>
                <a:rPr lang="en-US" sz="800" kern="1200" dirty="0">
                  <a:solidFill>
                    <a:srgbClr val="000000"/>
                  </a:solidFill>
                  <a:effectLst/>
                  <a:latin typeface="Calibri"/>
                  <a:ea typeface="Times New Roman"/>
                  <a:cs typeface="Times New Roman"/>
                </a:rPr>
                <a:t>      Uncertain/neutral</a:t>
              </a:r>
              <a:endParaRPr lang="en-US" sz="1100" dirty="0">
                <a:effectLst/>
                <a:latin typeface="Calibri"/>
                <a:ea typeface="Times New Roman"/>
                <a:cs typeface="Times New Roman"/>
              </a:endParaRPr>
            </a:p>
            <a:p>
              <a:pPr marL="0" marR="0">
                <a:lnSpc>
                  <a:spcPct val="115000"/>
                </a:lnSpc>
                <a:spcBef>
                  <a:spcPts val="0"/>
                </a:spcBef>
                <a:spcAft>
                  <a:spcPts val="0"/>
                </a:spcAft>
              </a:pPr>
              <a:r>
                <a:rPr lang="en-US" sz="800" kern="1200" dirty="0">
                  <a:solidFill>
                    <a:srgbClr val="000000"/>
                  </a:solidFill>
                  <a:effectLst/>
                  <a:latin typeface="Calibri"/>
                  <a:ea typeface="Times New Roman"/>
                  <a:cs typeface="Times New Roman"/>
                </a:rPr>
                <a:t>      Disagree</a:t>
              </a:r>
              <a:endParaRPr lang="en-US" sz="1100" dirty="0">
                <a:effectLst/>
                <a:latin typeface="Calibri"/>
                <a:ea typeface="Times New Roman"/>
                <a:cs typeface="Times New Roman"/>
              </a:endParaRPr>
            </a:p>
            <a:p>
              <a:pPr marL="0" marR="0">
                <a:lnSpc>
                  <a:spcPct val="115000"/>
                </a:lnSpc>
                <a:spcBef>
                  <a:spcPts val="0"/>
                </a:spcBef>
                <a:spcAft>
                  <a:spcPts val="0"/>
                </a:spcAft>
              </a:pPr>
              <a:r>
                <a:rPr lang="en-US" sz="800" kern="1200" dirty="0">
                  <a:solidFill>
                    <a:srgbClr val="000000"/>
                  </a:solidFill>
                  <a:effectLst/>
                  <a:latin typeface="Calibri"/>
                  <a:ea typeface="Times New Roman"/>
                  <a:cs typeface="Times New Roman"/>
                </a:rPr>
                <a:t>      Strongly disagree</a:t>
              </a:r>
              <a:endParaRPr lang="en-US" sz="1100" dirty="0">
                <a:effectLst/>
                <a:latin typeface="Calibri"/>
                <a:ea typeface="Times New Roman"/>
                <a:cs typeface="Times New Roman"/>
              </a:endParaRPr>
            </a:p>
            <a:p>
              <a:pPr marL="0" marR="0">
                <a:lnSpc>
                  <a:spcPct val="115000"/>
                </a:lnSpc>
                <a:spcBef>
                  <a:spcPts val="0"/>
                </a:spcBef>
                <a:spcAft>
                  <a:spcPts val="0"/>
                </a:spcAft>
              </a:pPr>
              <a:r>
                <a:rPr lang="en-US" sz="800" kern="1200" dirty="0">
                  <a:solidFill>
                    <a:srgbClr val="000000"/>
                  </a:solidFill>
                  <a:effectLst/>
                  <a:latin typeface="Calibri"/>
                  <a:ea typeface="Times New Roman"/>
                  <a:cs typeface="Times New Roman"/>
                </a:rPr>
                <a:t>      Not interviewed</a:t>
              </a:r>
              <a:endParaRPr lang="en-US" sz="1100" dirty="0">
                <a:effectLst/>
                <a:latin typeface="Calibri"/>
                <a:ea typeface="Times New Roman"/>
                <a:cs typeface="Times New Roman"/>
              </a:endParaRPr>
            </a:p>
            <a:p>
              <a:pPr marL="0" marR="0">
                <a:lnSpc>
                  <a:spcPct val="115000"/>
                </a:lnSpc>
                <a:spcBef>
                  <a:spcPts val="0"/>
                </a:spcBef>
                <a:spcAft>
                  <a:spcPts val="0"/>
                </a:spcAft>
              </a:pPr>
              <a:r>
                <a:rPr lang="en-US" sz="800" kern="1200" dirty="0">
                  <a:solidFill>
                    <a:srgbClr val="000000"/>
                  </a:solidFill>
                  <a:effectLst/>
                  <a:latin typeface="Calibri"/>
                  <a:ea typeface="Times New Roman"/>
                  <a:cs typeface="Times New Roman"/>
                </a:rPr>
                <a:t> </a:t>
              </a:r>
              <a:endParaRPr lang="en-US" sz="1100" dirty="0">
                <a:effectLst/>
                <a:latin typeface="Calibri"/>
                <a:ea typeface="Times New Roman"/>
                <a:cs typeface="Times New Roman"/>
              </a:endParaRPr>
            </a:p>
            <a:p>
              <a:pPr marL="0" marR="0">
                <a:lnSpc>
                  <a:spcPct val="115000"/>
                </a:lnSpc>
                <a:spcBef>
                  <a:spcPts val="0"/>
                </a:spcBef>
                <a:spcAft>
                  <a:spcPts val="0"/>
                </a:spcAft>
              </a:pPr>
              <a:r>
                <a:rPr lang="en-US" sz="1100" dirty="0">
                  <a:effectLst/>
                  <a:latin typeface="Calibri"/>
                  <a:ea typeface="Times New Roman"/>
                  <a:cs typeface="Times New Roman"/>
                </a:rPr>
                <a:t> </a:t>
              </a:r>
            </a:p>
          </p:txBody>
        </p:sp>
        <p:sp>
          <p:nvSpPr>
            <p:cNvPr id="10" name="Rectangle 9"/>
            <p:cNvSpPr/>
            <p:nvPr/>
          </p:nvSpPr>
          <p:spPr>
            <a:xfrm>
              <a:off x="1214323" y="219456"/>
              <a:ext cx="76138" cy="76043"/>
            </a:xfrm>
            <a:prstGeom prst="rect">
              <a:avLst/>
            </a:prstGeom>
            <a:solidFill>
              <a:srgbClr val="257F36"/>
            </a:solidFill>
            <a:ln w="31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a:lnSpc>
                  <a:spcPct val="115000"/>
                </a:lnSpc>
                <a:spcBef>
                  <a:spcPts val="0"/>
                </a:spcBef>
                <a:spcAft>
                  <a:spcPts val="1000"/>
                </a:spcAft>
              </a:pPr>
              <a:r>
                <a:rPr lang="en-US" sz="1100">
                  <a:effectLst/>
                  <a:ea typeface="Times New Roman"/>
                  <a:cs typeface="Times New Roman"/>
                </a:rPr>
                <a:t> </a:t>
              </a:r>
            </a:p>
          </p:txBody>
        </p:sp>
        <p:sp>
          <p:nvSpPr>
            <p:cNvPr id="11" name="Rectangle 10"/>
            <p:cNvSpPr/>
            <p:nvPr/>
          </p:nvSpPr>
          <p:spPr>
            <a:xfrm>
              <a:off x="1214323" y="343814"/>
              <a:ext cx="76138" cy="76043"/>
            </a:xfrm>
            <a:prstGeom prst="rect">
              <a:avLst/>
            </a:prstGeom>
            <a:solidFill>
              <a:srgbClr val="2BEB21"/>
            </a:solidFill>
            <a:ln w="31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a:lnSpc>
                  <a:spcPct val="115000"/>
                </a:lnSpc>
                <a:spcBef>
                  <a:spcPts val="0"/>
                </a:spcBef>
                <a:spcAft>
                  <a:spcPts val="1000"/>
                </a:spcAft>
              </a:pPr>
              <a:r>
                <a:rPr lang="en-US" sz="1100">
                  <a:effectLst/>
                  <a:ea typeface="Times New Roman"/>
                  <a:cs typeface="Times New Roman"/>
                </a:rPr>
                <a:t> </a:t>
              </a:r>
            </a:p>
          </p:txBody>
        </p:sp>
        <p:sp>
          <p:nvSpPr>
            <p:cNvPr id="12" name="Rectangle 11"/>
            <p:cNvSpPr/>
            <p:nvPr/>
          </p:nvSpPr>
          <p:spPr>
            <a:xfrm>
              <a:off x="1214323" y="468173"/>
              <a:ext cx="76138" cy="76043"/>
            </a:xfrm>
            <a:prstGeom prst="rect">
              <a:avLst/>
            </a:prstGeom>
            <a:solidFill>
              <a:srgbClr val="FFFF00"/>
            </a:solidFill>
            <a:ln w="31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a:lnSpc>
                  <a:spcPct val="115000"/>
                </a:lnSpc>
                <a:spcBef>
                  <a:spcPts val="0"/>
                </a:spcBef>
                <a:spcAft>
                  <a:spcPts val="1000"/>
                </a:spcAft>
              </a:pPr>
              <a:r>
                <a:rPr lang="en-US" sz="1100">
                  <a:effectLst/>
                  <a:ea typeface="Times New Roman"/>
                  <a:cs typeface="Times New Roman"/>
                </a:rPr>
                <a:t> </a:t>
              </a:r>
            </a:p>
          </p:txBody>
        </p:sp>
        <p:sp>
          <p:nvSpPr>
            <p:cNvPr id="13" name="Rectangle 12"/>
            <p:cNvSpPr/>
            <p:nvPr/>
          </p:nvSpPr>
          <p:spPr>
            <a:xfrm>
              <a:off x="1214323" y="599846"/>
              <a:ext cx="76138" cy="76043"/>
            </a:xfrm>
            <a:prstGeom prst="rect">
              <a:avLst/>
            </a:prstGeom>
            <a:solidFill>
              <a:srgbClr val="FFC000"/>
            </a:solidFill>
            <a:ln w="31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a:lnSpc>
                  <a:spcPct val="115000"/>
                </a:lnSpc>
                <a:spcBef>
                  <a:spcPts val="0"/>
                </a:spcBef>
                <a:spcAft>
                  <a:spcPts val="1000"/>
                </a:spcAft>
              </a:pPr>
              <a:r>
                <a:rPr lang="en-US" sz="1100">
                  <a:effectLst/>
                  <a:ea typeface="Times New Roman"/>
                  <a:cs typeface="Times New Roman"/>
                </a:rPr>
                <a:t> </a:t>
              </a:r>
            </a:p>
          </p:txBody>
        </p:sp>
        <p:sp>
          <p:nvSpPr>
            <p:cNvPr id="14" name="Rectangle 13"/>
            <p:cNvSpPr/>
            <p:nvPr/>
          </p:nvSpPr>
          <p:spPr>
            <a:xfrm>
              <a:off x="1214323" y="753466"/>
              <a:ext cx="76138" cy="76043"/>
            </a:xfrm>
            <a:prstGeom prst="rect">
              <a:avLst/>
            </a:prstGeom>
            <a:solidFill>
              <a:srgbClr val="FF0000"/>
            </a:solidFill>
            <a:ln w="31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a:lnSpc>
                  <a:spcPct val="115000"/>
                </a:lnSpc>
                <a:spcBef>
                  <a:spcPts val="0"/>
                </a:spcBef>
                <a:spcAft>
                  <a:spcPts val="1000"/>
                </a:spcAft>
              </a:pPr>
              <a:r>
                <a:rPr lang="en-US" sz="1100">
                  <a:effectLst/>
                  <a:ea typeface="Times New Roman"/>
                  <a:cs typeface="Times New Roman"/>
                </a:rPr>
                <a:t> </a:t>
              </a:r>
            </a:p>
          </p:txBody>
        </p:sp>
        <p:sp>
          <p:nvSpPr>
            <p:cNvPr id="15" name="Rectangle 14"/>
            <p:cNvSpPr/>
            <p:nvPr/>
          </p:nvSpPr>
          <p:spPr>
            <a:xfrm>
              <a:off x="1214323" y="899770"/>
              <a:ext cx="75565" cy="75565"/>
            </a:xfrm>
            <a:prstGeom prst="rect">
              <a:avLst/>
            </a:prstGeom>
            <a:solidFill>
              <a:schemeClr val="tx1">
                <a:lumMod val="50000"/>
                <a:lumOff val="50000"/>
              </a:schemeClr>
            </a:solidFill>
            <a:ln w="31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a:lnSpc>
                  <a:spcPct val="115000"/>
                </a:lnSpc>
                <a:spcBef>
                  <a:spcPts val="0"/>
                </a:spcBef>
                <a:spcAft>
                  <a:spcPts val="1000"/>
                </a:spcAft>
              </a:pPr>
              <a:r>
                <a:rPr lang="en-US" sz="1100">
                  <a:effectLst/>
                  <a:ea typeface="Times New Roman"/>
                  <a:cs typeface="Times New Roman"/>
                </a:rPr>
                <a:t> </a:t>
              </a:r>
            </a:p>
          </p:txBody>
        </p:sp>
      </p:grpSp>
    </p:spTree>
    <p:extLst>
      <p:ext uri="{BB962C8B-B14F-4D97-AF65-F5344CB8AC3E}">
        <p14:creationId xmlns:p14="http://schemas.microsoft.com/office/powerpoint/2010/main" val="999390174"/>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“One should maintain a permanent crop cover”</a:t>
            </a:r>
            <a:endParaRPr lang="en-US" dirty="0"/>
          </a:p>
        </p:txBody>
      </p:sp>
      <p:sp>
        <p:nvSpPr>
          <p:cNvPr id="4" name="Text Placeholder 3"/>
          <p:cNvSpPr>
            <a:spLocks noGrp="1"/>
          </p:cNvSpPr>
          <p:nvPr>
            <p:ph type="body" sz="half" idx="2"/>
          </p:nvPr>
        </p:nvSpPr>
        <p:spPr/>
        <p:txBody>
          <a:bodyPr/>
          <a:lstStyle/>
          <a:p>
            <a:r>
              <a:rPr lang="en-US" dirty="0" smtClean="0"/>
              <a:t>Mapped network of information flows and beliefs</a:t>
            </a:r>
            <a:endParaRPr lang="en-US" dirty="0"/>
          </a:p>
        </p:txBody>
      </p:sp>
      <p:pic>
        <p:nvPicPr>
          <p:cNvPr id="1026" name="Picture 2" descr="C:\Users\jenilamb\Desktop\Network maps\kitale_crop_edit.bmp"/>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8600" y="228600"/>
            <a:ext cx="8175484" cy="5334000"/>
          </a:xfrm>
          <a:prstGeom prst="rect">
            <a:avLst/>
          </a:prstGeom>
          <a:noFill/>
          <a:extLst>
            <a:ext uri="{909E8E84-426E-40DD-AFC4-6F175D3DCCD1}">
              <a14:hiddenFill xmlns:a14="http://schemas.microsoft.com/office/drawing/2010/main">
                <a:solidFill>
                  <a:srgbClr val="FFFFFF"/>
                </a:solidFill>
              </a14:hiddenFill>
            </a:ext>
          </a:extLst>
        </p:spPr>
      </p:pic>
      <p:grpSp>
        <p:nvGrpSpPr>
          <p:cNvPr id="6" name="Group 5"/>
          <p:cNvGrpSpPr>
            <a:grpSpLocks/>
          </p:cNvGrpSpPr>
          <p:nvPr/>
        </p:nvGrpSpPr>
        <p:grpSpPr>
          <a:xfrm>
            <a:off x="6676390" y="4572000"/>
            <a:ext cx="1477010" cy="991870"/>
            <a:chOff x="0" y="76196"/>
            <a:chExt cx="1477010" cy="991823"/>
          </a:xfrm>
        </p:grpSpPr>
        <p:sp>
          <p:nvSpPr>
            <p:cNvPr id="7" name="TextBox 17"/>
            <p:cNvSpPr txBox="1"/>
            <p:nvPr/>
          </p:nvSpPr>
          <p:spPr>
            <a:xfrm>
              <a:off x="0" y="76196"/>
              <a:ext cx="1477010" cy="991823"/>
            </a:xfrm>
            <a:prstGeom prst="rect">
              <a:avLst/>
            </a:prstGeom>
            <a:noFill/>
            <a:ln w="3175">
              <a:solidFill>
                <a:schemeClr val="tx1"/>
              </a:solidFill>
            </a:ln>
          </p:spPr>
          <p:txBody>
            <a:bodyPr wrap="none" rtlCol="0">
              <a:noAutofit/>
            </a:bodyPr>
            <a:lstStyle/>
            <a:p>
              <a:pPr marL="0" marR="0">
                <a:lnSpc>
                  <a:spcPct val="115000"/>
                </a:lnSpc>
                <a:spcBef>
                  <a:spcPts val="0"/>
                </a:spcBef>
                <a:spcAft>
                  <a:spcPts val="0"/>
                </a:spcAft>
              </a:pPr>
              <a:r>
                <a:rPr lang="en-US" sz="1100" dirty="0">
                  <a:latin typeface="Calibri"/>
                  <a:ea typeface="Times New Roman"/>
                  <a:cs typeface="Times New Roman"/>
                </a:rPr>
                <a:t> </a:t>
              </a:r>
              <a:r>
                <a:rPr lang="en-US" sz="1100" dirty="0" smtClean="0">
                  <a:latin typeface="Calibri"/>
                  <a:ea typeface="Times New Roman"/>
                  <a:cs typeface="Times New Roman"/>
                </a:rPr>
                <a:t>    </a:t>
              </a:r>
              <a:r>
                <a:rPr lang="en-US" sz="800" kern="1200" dirty="0" smtClean="0">
                  <a:solidFill>
                    <a:srgbClr val="000000"/>
                  </a:solidFill>
                  <a:effectLst/>
                  <a:latin typeface="Calibri"/>
                  <a:ea typeface="Times New Roman"/>
                  <a:cs typeface="Times New Roman"/>
                </a:rPr>
                <a:t>Strongly </a:t>
              </a:r>
              <a:r>
                <a:rPr lang="en-US" sz="800" kern="1200" dirty="0">
                  <a:solidFill>
                    <a:srgbClr val="000000"/>
                  </a:solidFill>
                  <a:effectLst/>
                  <a:latin typeface="Calibri"/>
                  <a:ea typeface="Times New Roman"/>
                  <a:cs typeface="Times New Roman"/>
                </a:rPr>
                <a:t>agree</a:t>
              </a:r>
              <a:endParaRPr lang="en-US" sz="1100" dirty="0">
                <a:effectLst/>
                <a:latin typeface="Calibri"/>
                <a:ea typeface="Times New Roman"/>
                <a:cs typeface="Times New Roman"/>
              </a:endParaRPr>
            </a:p>
            <a:p>
              <a:pPr marL="0" marR="0">
                <a:lnSpc>
                  <a:spcPct val="115000"/>
                </a:lnSpc>
                <a:spcBef>
                  <a:spcPts val="0"/>
                </a:spcBef>
                <a:spcAft>
                  <a:spcPts val="0"/>
                </a:spcAft>
              </a:pPr>
              <a:r>
                <a:rPr lang="en-US" sz="800" kern="1200" dirty="0">
                  <a:solidFill>
                    <a:srgbClr val="000000"/>
                  </a:solidFill>
                  <a:effectLst/>
                  <a:latin typeface="Calibri"/>
                  <a:ea typeface="Times New Roman"/>
                  <a:cs typeface="Times New Roman"/>
                </a:rPr>
                <a:t>      Agree</a:t>
              </a:r>
              <a:endParaRPr lang="en-US" sz="1100" dirty="0">
                <a:effectLst/>
                <a:latin typeface="Calibri"/>
                <a:ea typeface="Times New Roman"/>
                <a:cs typeface="Times New Roman"/>
              </a:endParaRPr>
            </a:p>
            <a:p>
              <a:pPr marL="0" marR="0">
                <a:lnSpc>
                  <a:spcPct val="115000"/>
                </a:lnSpc>
                <a:spcBef>
                  <a:spcPts val="0"/>
                </a:spcBef>
                <a:spcAft>
                  <a:spcPts val="0"/>
                </a:spcAft>
              </a:pPr>
              <a:r>
                <a:rPr lang="en-US" sz="800" kern="1200" dirty="0">
                  <a:solidFill>
                    <a:srgbClr val="000000"/>
                  </a:solidFill>
                  <a:effectLst/>
                  <a:latin typeface="Calibri"/>
                  <a:ea typeface="Times New Roman"/>
                  <a:cs typeface="Times New Roman"/>
                </a:rPr>
                <a:t>      Uncertain/neutral</a:t>
              </a:r>
              <a:endParaRPr lang="en-US" sz="1100" dirty="0">
                <a:effectLst/>
                <a:latin typeface="Calibri"/>
                <a:ea typeface="Times New Roman"/>
                <a:cs typeface="Times New Roman"/>
              </a:endParaRPr>
            </a:p>
            <a:p>
              <a:pPr marL="0" marR="0">
                <a:lnSpc>
                  <a:spcPct val="115000"/>
                </a:lnSpc>
                <a:spcBef>
                  <a:spcPts val="0"/>
                </a:spcBef>
                <a:spcAft>
                  <a:spcPts val="0"/>
                </a:spcAft>
              </a:pPr>
              <a:r>
                <a:rPr lang="en-US" sz="800" kern="1200" dirty="0">
                  <a:solidFill>
                    <a:srgbClr val="000000"/>
                  </a:solidFill>
                  <a:effectLst/>
                  <a:latin typeface="Calibri"/>
                  <a:ea typeface="Times New Roman"/>
                  <a:cs typeface="Times New Roman"/>
                </a:rPr>
                <a:t>      Disagree</a:t>
              </a:r>
              <a:endParaRPr lang="en-US" sz="1100" dirty="0">
                <a:effectLst/>
                <a:latin typeface="Calibri"/>
                <a:ea typeface="Times New Roman"/>
                <a:cs typeface="Times New Roman"/>
              </a:endParaRPr>
            </a:p>
            <a:p>
              <a:pPr marL="0" marR="0">
                <a:lnSpc>
                  <a:spcPct val="115000"/>
                </a:lnSpc>
                <a:spcBef>
                  <a:spcPts val="0"/>
                </a:spcBef>
                <a:spcAft>
                  <a:spcPts val="0"/>
                </a:spcAft>
              </a:pPr>
              <a:r>
                <a:rPr lang="en-US" sz="800" kern="1200" dirty="0">
                  <a:solidFill>
                    <a:srgbClr val="000000"/>
                  </a:solidFill>
                  <a:effectLst/>
                  <a:latin typeface="Calibri"/>
                  <a:ea typeface="Times New Roman"/>
                  <a:cs typeface="Times New Roman"/>
                </a:rPr>
                <a:t>      Strongly disagree</a:t>
              </a:r>
              <a:endParaRPr lang="en-US" sz="1100" dirty="0">
                <a:effectLst/>
                <a:latin typeface="Calibri"/>
                <a:ea typeface="Times New Roman"/>
                <a:cs typeface="Times New Roman"/>
              </a:endParaRPr>
            </a:p>
            <a:p>
              <a:pPr marL="0" marR="0">
                <a:lnSpc>
                  <a:spcPct val="115000"/>
                </a:lnSpc>
                <a:spcBef>
                  <a:spcPts val="0"/>
                </a:spcBef>
                <a:spcAft>
                  <a:spcPts val="0"/>
                </a:spcAft>
              </a:pPr>
              <a:r>
                <a:rPr lang="en-US" sz="800" kern="1200" dirty="0">
                  <a:solidFill>
                    <a:srgbClr val="000000"/>
                  </a:solidFill>
                  <a:effectLst/>
                  <a:latin typeface="Calibri"/>
                  <a:ea typeface="Times New Roman"/>
                  <a:cs typeface="Times New Roman"/>
                </a:rPr>
                <a:t>      Not interviewed</a:t>
              </a:r>
              <a:endParaRPr lang="en-US" sz="1100" dirty="0">
                <a:effectLst/>
                <a:latin typeface="Calibri"/>
                <a:ea typeface="Times New Roman"/>
                <a:cs typeface="Times New Roman"/>
              </a:endParaRPr>
            </a:p>
            <a:p>
              <a:pPr marL="0" marR="0">
                <a:lnSpc>
                  <a:spcPct val="115000"/>
                </a:lnSpc>
                <a:spcBef>
                  <a:spcPts val="0"/>
                </a:spcBef>
                <a:spcAft>
                  <a:spcPts val="0"/>
                </a:spcAft>
              </a:pPr>
              <a:r>
                <a:rPr lang="en-US" sz="800" kern="1200" dirty="0">
                  <a:solidFill>
                    <a:srgbClr val="000000"/>
                  </a:solidFill>
                  <a:effectLst/>
                  <a:latin typeface="Calibri"/>
                  <a:ea typeface="Times New Roman"/>
                  <a:cs typeface="Times New Roman"/>
                </a:rPr>
                <a:t> </a:t>
              </a:r>
              <a:endParaRPr lang="en-US" sz="1100" dirty="0">
                <a:effectLst/>
                <a:latin typeface="Calibri"/>
                <a:ea typeface="Times New Roman"/>
                <a:cs typeface="Times New Roman"/>
              </a:endParaRPr>
            </a:p>
            <a:p>
              <a:pPr marL="0" marR="0">
                <a:lnSpc>
                  <a:spcPct val="115000"/>
                </a:lnSpc>
                <a:spcBef>
                  <a:spcPts val="0"/>
                </a:spcBef>
                <a:spcAft>
                  <a:spcPts val="0"/>
                </a:spcAft>
              </a:pPr>
              <a:r>
                <a:rPr lang="en-US" sz="1100" dirty="0">
                  <a:effectLst/>
                  <a:latin typeface="Calibri"/>
                  <a:ea typeface="Times New Roman"/>
                  <a:cs typeface="Times New Roman"/>
                </a:rPr>
                <a:t> </a:t>
              </a:r>
            </a:p>
          </p:txBody>
        </p:sp>
        <p:sp>
          <p:nvSpPr>
            <p:cNvPr id="8" name="Rectangle 7"/>
            <p:cNvSpPr/>
            <p:nvPr/>
          </p:nvSpPr>
          <p:spPr>
            <a:xfrm>
              <a:off x="1214323" y="219456"/>
              <a:ext cx="76138" cy="76043"/>
            </a:xfrm>
            <a:prstGeom prst="rect">
              <a:avLst/>
            </a:prstGeom>
            <a:solidFill>
              <a:srgbClr val="0070C0"/>
            </a:solidFill>
            <a:ln w="31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a:lnSpc>
                  <a:spcPct val="115000"/>
                </a:lnSpc>
                <a:spcBef>
                  <a:spcPts val="0"/>
                </a:spcBef>
                <a:spcAft>
                  <a:spcPts val="1000"/>
                </a:spcAft>
              </a:pPr>
              <a:r>
                <a:rPr lang="en-US" sz="1100">
                  <a:effectLst/>
                  <a:ea typeface="Times New Roman"/>
                  <a:cs typeface="Times New Roman"/>
                </a:rPr>
                <a:t> </a:t>
              </a:r>
            </a:p>
          </p:txBody>
        </p:sp>
        <p:sp>
          <p:nvSpPr>
            <p:cNvPr id="9" name="Rectangle 8"/>
            <p:cNvSpPr/>
            <p:nvPr/>
          </p:nvSpPr>
          <p:spPr>
            <a:xfrm>
              <a:off x="1214323" y="343814"/>
              <a:ext cx="76138" cy="76043"/>
            </a:xfrm>
            <a:prstGeom prst="rect">
              <a:avLst/>
            </a:prstGeom>
            <a:solidFill>
              <a:srgbClr val="2BEB21"/>
            </a:solidFill>
            <a:ln w="31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a:lnSpc>
                  <a:spcPct val="115000"/>
                </a:lnSpc>
                <a:spcBef>
                  <a:spcPts val="0"/>
                </a:spcBef>
                <a:spcAft>
                  <a:spcPts val="1000"/>
                </a:spcAft>
              </a:pPr>
              <a:r>
                <a:rPr lang="en-US" sz="1100">
                  <a:effectLst/>
                  <a:ea typeface="Times New Roman"/>
                  <a:cs typeface="Times New Roman"/>
                </a:rPr>
                <a:t> </a:t>
              </a:r>
            </a:p>
          </p:txBody>
        </p:sp>
        <p:sp>
          <p:nvSpPr>
            <p:cNvPr id="10" name="Rectangle 9"/>
            <p:cNvSpPr/>
            <p:nvPr/>
          </p:nvSpPr>
          <p:spPr>
            <a:xfrm>
              <a:off x="1214323" y="468173"/>
              <a:ext cx="76138" cy="76043"/>
            </a:xfrm>
            <a:prstGeom prst="rect">
              <a:avLst/>
            </a:prstGeom>
            <a:solidFill>
              <a:srgbClr val="FFFF00"/>
            </a:solidFill>
            <a:ln w="31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a:lnSpc>
                  <a:spcPct val="115000"/>
                </a:lnSpc>
                <a:spcBef>
                  <a:spcPts val="0"/>
                </a:spcBef>
                <a:spcAft>
                  <a:spcPts val="1000"/>
                </a:spcAft>
              </a:pPr>
              <a:r>
                <a:rPr lang="en-US" sz="1100">
                  <a:effectLst/>
                  <a:ea typeface="Times New Roman"/>
                  <a:cs typeface="Times New Roman"/>
                </a:rPr>
                <a:t> </a:t>
              </a:r>
            </a:p>
          </p:txBody>
        </p:sp>
        <p:sp>
          <p:nvSpPr>
            <p:cNvPr id="11" name="Rectangle 10"/>
            <p:cNvSpPr/>
            <p:nvPr/>
          </p:nvSpPr>
          <p:spPr>
            <a:xfrm>
              <a:off x="1214323" y="599846"/>
              <a:ext cx="76138" cy="76043"/>
            </a:xfrm>
            <a:prstGeom prst="rect">
              <a:avLst/>
            </a:prstGeom>
            <a:solidFill>
              <a:srgbClr val="FFC000"/>
            </a:solidFill>
            <a:ln w="31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a:lnSpc>
                  <a:spcPct val="115000"/>
                </a:lnSpc>
                <a:spcBef>
                  <a:spcPts val="0"/>
                </a:spcBef>
                <a:spcAft>
                  <a:spcPts val="1000"/>
                </a:spcAft>
              </a:pPr>
              <a:r>
                <a:rPr lang="en-US" sz="1100">
                  <a:effectLst/>
                  <a:ea typeface="Times New Roman"/>
                  <a:cs typeface="Times New Roman"/>
                </a:rPr>
                <a:t> </a:t>
              </a:r>
            </a:p>
          </p:txBody>
        </p:sp>
        <p:sp>
          <p:nvSpPr>
            <p:cNvPr id="12" name="Rectangle 11"/>
            <p:cNvSpPr/>
            <p:nvPr/>
          </p:nvSpPr>
          <p:spPr>
            <a:xfrm>
              <a:off x="1214323" y="753466"/>
              <a:ext cx="76138" cy="76043"/>
            </a:xfrm>
            <a:prstGeom prst="rect">
              <a:avLst/>
            </a:prstGeom>
            <a:solidFill>
              <a:srgbClr val="FF0000"/>
            </a:solidFill>
            <a:ln w="31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a:lnSpc>
                  <a:spcPct val="115000"/>
                </a:lnSpc>
                <a:spcBef>
                  <a:spcPts val="0"/>
                </a:spcBef>
                <a:spcAft>
                  <a:spcPts val="1000"/>
                </a:spcAft>
              </a:pPr>
              <a:r>
                <a:rPr lang="en-US" sz="1100">
                  <a:effectLst/>
                  <a:ea typeface="Times New Roman"/>
                  <a:cs typeface="Times New Roman"/>
                </a:rPr>
                <a:t> </a:t>
              </a:r>
            </a:p>
          </p:txBody>
        </p:sp>
        <p:sp>
          <p:nvSpPr>
            <p:cNvPr id="13" name="Rectangle 12"/>
            <p:cNvSpPr/>
            <p:nvPr/>
          </p:nvSpPr>
          <p:spPr>
            <a:xfrm>
              <a:off x="1214323" y="899770"/>
              <a:ext cx="75565" cy="75565"/>
            </a:xfrm>
            <a:prstGeom prst="rect">
              <a:avLst/>
            </a:prstGeom>
            <a:solidFill>
              <a:schemeClr val="tx1">
                <a:lumMod val="50000"/>
                <a:lumOff val="50000"/>
              </a:schemeClr>
            </a:solidFill>
            <a:ln w="31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a:lnSpc>
                  <a:spcPct val="115000"/>
                </a:lnSpc>
                <a:spcBef>
                  <a:spcPts val="0"/>
                </a:spcBef>
                <a:spcAft>
                  <a:spcPts val="1000"/>
                </a:spcAft>
              </a:pPr>
              <a:r>
                <a:rPr lang="en-US" sz="1100">
                  <a:effectLst/>
                  <a:ea typeface="Times New Roman"/>
                  <a:cs typeface="Times New Roman"/>
                </a:rPr>
                <a:t> </a:t>
              </a:r>
            </a:p>
          </p:txBody>
        </p:sp>
      </p:grpSp>
    </p:spTree>
    <p:extLst>
      <p:ext uri="{BB962C8B-B14F-4D97-AF65-F5344CB8AC3E}">
        <p14:creationId xmlns:p14="http://schemas.microsoft.com/office/powerpoint/2010/main" val="842743319"/>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381000" y="152400"/>
            <a:ext cx="7848600" cy="1219200"/>
          </a:xfrm>
        </p:spPr>
        <p:txBody>
          <a:bodyPr/>
          <a:lstStyle/>
          <a:p>
            <a:r>
              <a:rPr lang="en-US" sz="3200" dirty="0" smtClean="0"/>
              <a:t>How can we use this information to promote CA within the agricultural production network?</a:t>
            </a:r>
            <a:endParaRPr lang="en-US" sz="3200" dirty="0"/>
          </a:p>
        </p:txBody>
      </p:sp>
      <p:sp>
        <p:nvSpPr>
          <p:cNvPr id="6" name="Content Placeholder 5"/>
          <p:cNvSpPr>
            <a:spLocks noGrp="1"/>
          </p:cNvSpPr>
          <p:nvPr>
            <p:ph idx="1"/>
          </p:nvPr>
        </p:nvSpPr>
        <p:spPr/>
        <p:txBody>
          <a:bodyPr>
            <a:normAutofit lnSpcReduction="10000"/>
          </a:bodyPr>
          <a:lstStyle/>
          <a:p>
            <a:r>
              <a:rPr lang="en-US" sz="2800" dirty="0" smtClean="0"/>
              <a:t>Who does not understand CA?</a:t>
            </a:r>
          </a:p>
          <a:p>
            <a:r>
              <a:rPr lang="en-US" sz="2800" dirty="0" smtClean="0"/>
              <a:t>What don’t they understand? </a:t>
            </a:r>
          </a:p>
          <a:p>
            <a:r>
              <a:rPr lang="en-US" sz="2800" dirty="0" smtClean="0"/>
              <a:t>What do they need to know?</a:t>
            </a:r>
            <a:endParaRPr lang="en-US" sz="2400" dirty="0" smtClean="0"/>
          </a:p>
          <a:p>
            <a:r>
              <a:rPr lang="en-US" sz="2800" dirty="0" smtClean="0"/>
              <a:t>Who </a:t>
            </a:r>
            <a:r>
              <a:rPr lang="en-US" sz="2800" b="1" dirty="0" smtClean="0"/>
              <a:t>in the network </a:t>
            </a:r>
            <a:r>
              <a:rPr lang="en-US" sz="2800" dirty="0" smtClean="0"/>
              <a:t>could help them understand CA?</a:t>
            </a:r>
          </a:p>
          <a:p>
            <a:pPr lvl="1"/>
            <a:r>
              <a:rPr lang="en-US" sz="2400" dirty="0" smtClean="0"/>
              <a:t>Who might be missing from the network?</a:t>
            </a:r>
          </a:p>
          <a:p>
            <a:r>
              <a:rPr lang="en-US" sz="2800" dirty="0" smtClean="0"/>
              <a:t>What are the remaining challenges (agronomic, economic, practical, etc.) to be resolved for successful CA in Trans-</a:t>
            </a:r>
            <a:r>
              <a:rPr lang="en-US" sz="2800" dirty="0" err="1" smtClean="0"/>
              <a:t>Nzoia</a:t>
            </a:r>
            <a:r>
              <a:rPr lang="en-US" sz="2800" dirty="0" smtClean="0"/>
              <a:t>? </a:t>
            </a:r>
          </a:p>
          <a:p>
            <a:pPr lvl="1"/>
            <a:r>
              <a:rPr lang="en-US" sz="2400" dirty="0" smtClean="0"/>
              <a:t>Who needs to be brought together to resolve these issues?</a:t>
            </a:r>
            <a:endParaRPr lang="en-US" sz="2400" dirty="0"/>
          </a:p>
        </p:txBody>
      </p:sp>
    </p:spTree>
    <p:extLst>
      <p:ext uri="{BB962C8B-B14F-4D97-AF65-F5344CB8AC3E}">
        <p14:creationId xmlns:p14="http://schemas.microsoft.com/office/powerpoint/2010/main" val="226573112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1" name="Title 2"/>
          <p:cNvSpPr>
            <a:spLocks noGrp="1"/>
          </p:cNvSpPr>
          <p:nvPr>
            <p:ph type="title"/>
          </p:nvPr>
        </p:nvSpPr>
        <p:spPr/>
        <p:txBody>
          <a:bodyPr/>
          <a:lstStyle/>
          <a:p>
            <a:r>
              <a:rPr lang="en-US" sz="4400" dirty="0" smtClean="0"/>
              <a:t>Core Principles of Conservation Agriculture</a:t>
            </a:r>
          </a:p>
        </p:txBody>
      </p:sp>
      <p:sp>
        <p:nvSpPr>
          <p:cNvPr id="4" name="Content Placeholder 3"/>
          <p:cNvSpPr>
            <a:spLocks noGrp="1"/>
          </p:cNvSpPr>
          <p:nvPr>
            <p:ph idx="1"/>
          </p:nvPr>
        </p:nvSpPr>
        <p:spPr/>
        <p:txBody>
          <a:bodyPr/>
          <a:lstStyle/>
          <a:p>
            <a:r>
              <a:rPr lang="en-US" sz="3200" dirty="0" smtClean="0"/>
              <a:t>Three principles:</a:t>
            </a:r>
          </a:p>
          <a:p>
            <a:pPr marL="868680" lvl="1" indent="-457200">
              <a:buFont typeface="+mj-lt"/>
              <a:buAutoNum type="arabicPeriod"/>
            </a:pPr>
            <a:r>
              <a:rPr lang="en-US" sz="3200" dirty="0"/>
              <a:t>Crop </a:t>
            </a:r>
            <a:r>
              <a:rPr lang="en-US" sz="3200" dirty="0" smtClean="0"/>
              <a:t>rotation</a:t>
            </a:r>
          </a:p>
          <a:p>
            <a:pPr lvl="2"/>
            <a:r>
              <a:rPr lang="en-US" sz="2800" dirty="0" smtClean="0"/>
              <a:t>Mixing and rotating crops which maintain/improve soil fertility</a:t>
            </a:r>
            <a:endParaRPr lang="en-US" sz="2800" dirty="0"/>
          </a:p>
          <a:p>
            <a:pPr marL="868680" lvl="1" indent="-457200">
              <a:buFont typeface="+mj-lt"/>
              <a:buAutoNum type="arabicPeriod"/>
            </a:pPr>
            <a:r>
              <a:rPr lang="en-US" sz="3200" dirty="0"/>
              <a:t>Maintaining a permanent crop </a:t>
            </a:r>
            <a:r>
              <a:rPr lang="en-US" sz="3200" dirty="0" smtClean="0"/>
              <a:t>cover</a:t>
            </a:r>
          </a:p>
          <a:p>
            <a:pPr lvl="2"/>
            <a:r>
              <a:rPr lang="en-US" sz="2800" dirty="0" smtClean="0"/>
              <a:t>The soil should be covered as much as possible</a:t>
            </a:r>
            <a:endParaRPr lang="en-US" sz="2800" dirty="0"/>
          </a:p>
          <a:p>
            <a:pPr marL="868680" lvl="1" indent="-457200">
              <a:buFont typeface="+mj-lt"/>
              <a:buAutoNum type="arabicPeriod"/>
            </a:pPr>
            <a:r>
              <a:rPr lang="en-US" sz="3200" dirty="0"/>
              <a:t>Minimizing </a:t>
            </a:r>
            <a:r>
              <a:rPr lang="en-US" sz="3200" dirty="0" smtClean="0"/>
              <a:t>tillage</a:t>
            </a:r>
          </a:p>
          <a:p>
            <a:pPr lvl="2"/>
            <a:r>
              <a:rPr lang="en-US" sz="2800" dirty="0" smtClean="0"/>
              <a:t>Disturb the soil as little as possible</a:t>
            </a:r>
            <a:endParaRPr lang="en-US" sz="2800" dirty="0"/>
          </a:p>
          <a:p>
            <a:pPr lvl="1"/>
            <a:endParaRPr lang="en-US" dirty="0" smtClean="0"/>
          </a:p>
          <a:p>
            <a:pPr lvl="1"/>
            <a:endParaRPr lang="en-US" dirty="0"/>
          </a:p>
        </p:txBody>
      </p:sp>
    </p:spTree>
    <p:extLst>
      <p:ext uri="{BB962C8B-B14F-4D97-AF65-F5344CB8AC3E}">
        <p14:creationId xmlns:p14="http://schemas.microsoft.com/office/powerpoint/2010/main" val="111820351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3" name="Title 2"/>
          <p:cNvSpPr>
            <a:spLocks noGrp="1"/>
          </p:cNvSpPr>
          <p:nvPr>
            <p:ph type="title"/>
          </p:nvPr>
        </p:nvSpPr>
        <p:spPr/>
        <p:txBody>
          <a:bodyPr/>
          <a:lstStyle/>
          <a:p>
            <a:r>
              <a:rPr lang="en-US" dirty="0" smtClean="0"/>
              <a:t>Mix and rotate crops</a:t>
            </a:r>
          </a:p>
        </p:txBody>
      </p:sp>
      <p:sp>
        <p:nvSpPr>
          <p:cNvPr id="2" name="Subtitle 1"/>
          <p:cNvSpPr>
            <a:spLocks noGrp="1"/>
          </p:cNvSpPr>
          <p:nvPr>
            <p:ph idx="1"/>
          </p:nvPr>
        </p:nvSpPr>
        <p:spPr>
          <a:xfrm>
            <a:off x="457200" y="1447800"/>
            <a:ext cx="7620000" cy="4953000"/>
          </a:xfrm>
        </p:spPr>
        <p:txBody>
          <a:bodyPr>
            <a:noAutofit/>
          </a:bodyPr>
          <a:lstStyle/>
          <a:p>
            <a:pPr>
              <a:defRPr/>
            </a:pPr>
            <a:r>
              <a:rPr lang="en-US" sz="2600" dirty="0"/>
              <a:t>C</a:t>
            </a:r>
            <a:r>
              <a:rPr lang="en-US" sz="2600" cap="none" dirty="0" smtClean="0">
                <a:solidFill>
                  <a:schemeClr val="tx1"/>
                </a:solidFill>
              </a:rPr>
              <a:t>onventional farming:</a:t>
            </a:r>
          </a:p>
          <a:p>
            <a:pPr lvl="1">
              <a:defRPr/>
            </a:pPr>
            <a:r>
              <a:rPr lang="en-US" sz="2400" dirty="0"/>
              <a:t>S</a:t>
            </a:r>
            <a:r>
              <a:rPr lang="en-US" sz="2400" cap="none" dirty="0" smtClean="0">
                <a:solidFill>
                  <a:schemeClr val="tx1"/>
                </a:solidFill>
              </a:rPr>
              <a:t>ame crop is sometimes planted each season</a:t>
            </a:r>
          </a:p>
          <a:p>
            <a:pPr lvl="1">
              <a:defRPr/>
            </a:pPr>
            <a:r>
              <a:rPr lang="en-US" sz="2400" cap="none" dirty="0" smtClean="0">
                <a:solidFill>
                  <a:schemeClr val="tx1"/>
                </a:solidFill>
              </a:rPr>
              <a:t> Allows certain pests, diseases and weeds to survive and multiply, resulting in lower yields.</a:t>
            </a:r>
          </a:p>
          <a:p>
            <a:pPr>
              <a:defRPr/>
            </a:pPr>
            <a:endParaRPr lang="en-US" sz="1000" cap="none" dirty="0" smtClean="0">
              <a:solidFill>
                <a:schemeClr val="tx1"/>
              </a:solidFill>
            </a:endParaRPr>
          </a:p>
          <a:p>
            <a:pPr>
              <a:defRPr/>
            </a:pPr>
            <a:r>
              <a:rPr lang="en-US" sz="2600" dirty="0"/>
              <a:t>C</a:t>
            </a:r>
            <a:r>
              <a:rPr lang="en-US" sz="2600" cap="none" dirty="0" smtClean="0">
                <a:solidFill>
                  <a:schemeClr val="tx1"/>
                </a:solidFill>
              </a:rPr>
              <a:t>onservation agriculture: </a:t>
            </a:r>
          </a:p>
          <a:p>
            <a:pPr lvl="1">
              <a:defRPr/>
            </a:pPr>
            <a:r>
              <a:rPr lang="en-US" sz="2400" dirty="0"/>
              <a:t>T</a:t>
            </a:r>
            <a:r>
              <a:rPr lang="en-US" sz="2400" cap="none" dirty="0" smtClean="0">
                <a:solidFill>
                  <a:schemeClr val="tx1"/>
                </a:solidFill>
              </a:rPr>
              <a:t>his is minimized by:</a:t>
            </a:r>
          </a:p>
          <a:p>
            <a:pPr lvl="2">
              <a:defRPr/>
            </a:pPr>
            <a:r>
              <a:rPr lang="en-US" sz="2200" dirty="0"/>
              <a:t>P</a:t>
            </a:r>
            <a:r>
              <a:rPr lang="en-US" sz="2200" cap="none" dirty="0" smtClean="0">
                <a:solidFill>
                  <a:schemeClr val="tx1"/>
                </a:solidFill>
              </a:rPr>
              <a:t>lanting the right mix of crops in the same field </a:t>
            </a:r>
          </a:p>
          <a:p>
            <a:pPr lvl="2">
              <a:defRPr/>
            </a:pPr>
            <a:r>
              <a:rPr lang="en-US" sz="2200" dirty="0" smtClean="0"/>
              <a:t>R</a:t>
            </a:r>
            <a:r>
              <a:rPr lang="en-US" sz="2200" cap="none" dirty="0" smtClean="0">
                <a:solidFill>
                  <a:schemeClr val="tx1"/>
                </a:solidFill>
              </a:rPr>
              <a:t>otating crops from season to season that require different nutrients from the soil. </a:t>
            </a:r>
          </a:p>
          <a:p>
            <a:pPr lvl="3">
              <a:defRPr/>
            </a:pPr>
            <a:r>
              <a:rPr lang="en-US" sz="2000" dirty="0"/>
              <a:t>H</a:t>
            </a:r>
            <a:r>
              <a:rPr lang="en-US" sz="2000" cap="none" dirty="0" smtClean="0">
                <a:solidFill>
                  <a:schemeClr val="tx1"/>
                </a:solidFill>
              </a:rPr>
              <a:t>elps to maintain soil fertility.</a:t>
            </a:r>
            <a:endParaRPr lang="en-US" sz="2000" cap="none" dirty="0">
              <a:solidFill>
                <a:schemeClr val="tx1"/>
              </a:solidFill>
            </a:endParaRPr>
          </a:p>
        </p:txBody>
      </p:sp>
    </p:spTree>
    <p:extLst>
      <p:ext uri="{BB962C8B-B14F-4D97-AF65-F5344CB8AC3E}">
        <p14:creationId xmlns:p14="http://schemas.microsoft.com/office/powerpoint/2010/main" val="303828237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Autofit/>
          </a:bodyPr>
          <a:lstStyle/>
          <a:p>
            <a:pPr fontAlgn="auto">
              <a:spcAft>
                <a:spcPts val="0"/>
              </a:spcAft>
              <a:defRPr/>
            </a:pPr>
            <a:r>
              <a:rPr lang="en-US" sz="4000" dirty="0" smtClean="0"/>
              <a:t>Maintaining crop cover</a:t>
            </a:r>
            <a:endParaRPr lang="en-US" sz="4000" dirty="0"/>
          </a:p>
        </p:txBody>
      </p:sp>
      <p:sp>
        <p:nvSpPr>
          <p:cNvPr id="2" name="Subtitle 1"/>
          <p:cNvSpPr>
            <a:spLocks noGrp="1"/>
          </p:cNvSpPr>
          <p:nvPr>
            <p:ph sz="quarter" idx="1"/>
          </p:nvPr>
        </p:nvSpPr>
        <p:spPr/>
        <p:txBody>
          <a:bodyPr>
            <a:noAutofit/>
          </a:bodyPr>
          <a:lstStyle/>
          <a:p>
            <a:pPr>
              <a:defRPr/>
            </a:pPr>
            <a:r>
              <a:rPr lang="en-US" sz="2800" dirty="0"/>
              <a:t>C</a:t>
            </a:r>
            <a:r>
              <a:rPr lang="en-US" sz="2800" cap="none" dirty="0" smtClean="0">
                <a:solidFill>
                  <a:schemeClr val="tx1"/>
                </a:solidFill>
              </a:rPr>
              <a:t>onventional farming:</a:t>
            </a:r>
          </a:p>
          <a:p>
            <a:pPr lvl="1">
              <a:defRPr/>
            </a:pPr>
            <a:r>
              <a:rPr lang="en-US" sz="2600" cap="none" dirty="0" smtClean="0">
                <a:solidFill>
                  <a:schemeClr val="tx1"/>
                </a:solidFill>
              </a:rPr>
              <a:t> Remove or burn the crop residues or mix them into the soil with a plough or hoe</a:t>
            </a:r>
          </a:p>
          <a:p>
            <a:pPr lvl="1">
              <a:defRPr/>
            </a:pPr>
            <a:r>
              <a:rPr lang="en-US" sz="2600" dirty="0"/>
              <a:t>S</a:t>
            </a:r>
            <a:r>
              <a:rPr lang="en-US" sz="2600" cap="none" dirty="0" smtClean="0">
                <a:solidFill>
                  <a:schemeClr val="tx1"/>
                </a:solidFill>
              </a:rPr>
              <a:t>oil is left bare, so it is easily washed away by rain, or is blown away by the wind.</a:t>
            </a:r>
          </a:p>
          <a:p>
            <a:pPr>
              <a:defRPr/>
            </a:pPr>
            <a:endParaRPr lang="en-US" sz="1000" cap="none" dirty="0" smtClean="0">
              <a:solidFill>
                <a:schemeClr val="tx1"/>
              </a:solidFill>
            </a:endParaRPr>
          </a:p>
          <a:p>
            <a:pPr>
              <a:defRPr/>
            </a:pPr>
            <a:r>
              <a:rPr lang="en-US" sz="2800" cap="none" dirty="0" smtClean="0">
                <a:solidFill>
                  <a:schemeClr val="tx1"/>
                </a:solidFill>
              </a:rPr>
              <a:t>Conservation agriculture</a:t>
            </a:r>
            <a:r>
              <a:rPr lang="en-US" sz="2800" dirty="0" smtClean="0"/>
              <a:t>:</a:t>
            </a:r>
          </a:p>
          <a:p>
            <a:pPr lvl="1">
              <a:defRPr/>
            </a:pPr>
            <a:r>
              <a:rPr lang="en-US" sz="2600" cap="none" dirty="0" smtClean="0">
                <a:solidFill>
                  <a:schemeClr val="tx1"/>
                </a:solidFill>
              </a:rPr>
              <a:t> </a:t>
            </a:r>
            <a:r>
              <a:rPr lang="en-US" sz="2600" dirty="0"/>
              <a:t>C</a:t>
            </a:r>
            <a:r>
              <a:rPr lang="en-US" sz="2600" cap="none" dirty="0" smtClean="0">
                <a:solidFill>
                  <a:schemeClr val="tx1"/>
                </a:solidFill>
              </a:rPr>
              <a:t>rop residues left on the field</a:t>
            </a:r>
          </a:p>
          <a:p>
            <a:pPr lvl="1">
              <a:defRPr/>
            </a:pPr>
            <a:r>
              <a:rPr lang="en-US" sz="2600" dirty="0"/>
              <a:t>M</a:t>
            </a:r>
            <a:r>
              <a:rPr lang="en-US" sz="2600" cap="none" dirty="0" smtClean="0">
                <a:solidFill>
                  <a:schemeClr val="tx1"/>
                </a:solidFill>
              </a:rPr>
              <a:t>ulch and special cover crops protect the soil from erosion </a:t>
            </a:r>
            <a:endParaRPr lang="en-US" sz="2600" dirty="0"/>
          </a:p>
          <a:p>
            <a:pPr lvl="2">
              <a:defRPr/>
            </a:pPr>
            <a:r>
              <a:rPr lang="en-US" sz="2400" dirty="0" smtClean="0"/>
              <a:t>Helps l</a:t>
            </a:r>
            <a:r>
              <a:rPr lang="en-US" sz="2400" cap="none" dirty="0" smtClean="0">
                <a:solidFill>
                  <a:schemeClr val="tx1"/>
                </a:solidFill>
              </a:rPr>
              <a:t>imit weed growth throughout the year.</a:t>
            </a:r>
            <a:endParaRPr lang="en-US" sz="2400" cap="none" dirty="0">
              <a:solidFill>
                <a:schemeClr val="tx1"/>
              </a:solidFill>
            </a:endParaRPr>
          </a:p>
        </p:txBody>
      </p:sp>
    </p:spTree>
    <p:extLst>
      <p:ext uri="{BB962C8B-B14F-4D97-AF65-F5344CB8AC3E}">
        <p14:creationId xmlns:p14="http://schemas.microsoft.com/office/powerpoint/2010/main" val="65511354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301625" y="228600"/>
            <a:ext cx="8534400" cy="838200"/>
          </a:xfrm>
        </p:spPr>
        <p:txBody>
          <a:bodyPr>
            <a:noAutofit/>
          </a:bodyPr>
          <a:lstStyle/>
          <a:p>
            <a:pPr fontAlgn="auto">
              <a:spcAft>
                <a:spcPts val="0"/>
              </a:spcAft>
              <a:defRPr/>
            </a:pPr>
            <a:r>
              <a:rPr lang="en-US" sz="3200" dirty="0" smtClean="0"/>
              <a:t>Minimizing Tillage</a:t>
            </a:r>
            <a:endParaRPr lang="en-US" sz="3200" dirty="0"/>
          </a:p>
        </p:txBody>
      </p:sp>
      <p:sp>
        <p:nvSpPr>
          <p:cNvPr id="2" name="Subtitle 1"/>
          <p:cNvSpPr>
            <a:spLocks noGrp="1"/>
          </p:cNvSpPr>
          <p:nvPr>
            <p:ph sz="quarter" idx="1"/>
          </p:nvPr>
        </p:nvSpPr>
        <p:spPr>
          <a:xfrm>
            <a:off x="457200" y="1143000"/>
            <a:ext cx="7620000" cy="5257800"/>
          </a:xfrm>
        </p:spPr>
        <p:txBody>
          <a:bodyPr>
            <a:noAutofit/>
          </a:bodyPr>
          <a:lstStyle/>
          <a:p>
            <a:pPr>
              <a:defRPr/>
            </a:pPr>
            <a:r>
              <a:rPr lang="en-US" sz="2400" dirty="0" smtClean="0"/>
              <a:t>C</a:t>
            </a:r>
            <a:r>
              <a:rPr lang="en-US" sz="2400" cap="none" dirty="0" smtClean="0">
                <a:solidFill>
                  <a:schemeClr val="tx1"/>
                </a:solidFill>
              </a:rPr>
              <a:t>onventional farming:</a:t>
            </a:r>
          </a:p>
          <a:p>
            <a:pPr lvl="1">
              <a:defRPr/>
            </a:pPr>
            <a:r>
              <a:rPr lang="en-US" sz="2400" cap="none" dirty="0" smtClean="0">
                <a:solidFill>
                  <a:schemeClr val="tx1"/>
                </a:solidFill>
              </a:rPr>
              <a:t> farmers plough/hoe to improve the soil structure and control weeds. </a:t>
            </a:r>
          </a:p>
          <a:p>
            <a:pPr lvl="1">
              <a:defRPr/>
            </a:pPr>
            <a:r>
              <a:rPr lang="en-US" sz="2400" dirty="0" smtClean="0"/>
              <a:t>Over</a:t>
            </a:r>
            <a:r>
              <a:rPr lang="en-US" sz="2400" cap="none" dirty="0" smtClean="0">
                <a:solidFill>
                  <a:schemeClr val="tx1"/>
                </a:solidFill>
              </a:rPr>
              <a:t> the long term, this: </a:t>
            </a:r>
          </a:p>
          <a:p>
            <a:pPr lvl="2">
              <a:defRPr/>
            </a:pPr>
            <a:r>
              <a:rPr lang="en-US" sz="2000" cap="none" dirty="0" smtClean="0">
                <a:solidFill>
                  <a:schemeClr val="tx1"/>
                </a:solidFill>
              </a:rPr>
              <a:t>destroys the soil structure </a:t>
            </a:r>
            <a:endParaRPr lang="en-US" sz="2000" dirty="0"/>
          </a:p>
          <a:p>
            <a:pPr lvl="2">
              <a:defRPr/>
            </a:pPr>
            <a:r>
              <a:rPr lang="en-US" sz="2000" cap="none" dirty="0" smtClean="0">
                <a:solidFill>
                  <a:schemeClr val="tx1"/>
                </a:solidFill>
              </a:rPr>
              <a:t>contributes to declining soil fertility</a:t>
            </a:r>
          </a:p>
          <a:p>
            <a:pPr>
              <a:defRPr/>
            </a:pPr>
            <a:endParaRPr lang="en-US" sz="900" cap="none" dirty="0" smtClean="0">
              <a:solidFill>
                <a:schemeClr val="tx1"/>
              </a:solidFill>
            </a:endParaRPr>
          </a:p>
          <a:p>
            <a:pPr>
              <a:defRPr/>
            </a:pPr>
            <a:r>
              <a:rPr lang="en-US" sz="2400" dirty="0"/>
              <a:t>C</a:t>
            </a:r>
            <a:r>
              <a:rPr lang="en-US" sz="2400" cap="none" dirty="0" smtClean="0">
                <a:solidFill>
                  <a:schemeClr val="tx1"/>
                </a:solidFill>
              </a:rPr>
              <a:t>onservation agriculture:</a:t>
            </a:r>
          </a:p>
          <a:p>
            <a:pPr lvl="1">
              <a:defRPr/>
            </a:pPr>
            <a:r>
              <a:rPr lang="en-US" sz="2400" dirty="0"/>
              <a:t>T</a:t>
            </a:r>
            <a:r>
              <a:rPr lang="en-US" sz="2400" cap="none" dirty="0" smtClean="0">
                <a:solidFill>
                  <a:schemeClr val="tx1"/>
                </a:solidFill>
              </a:rPr>
              <a:t>illage is reduced to ripping planting lines or making holes for planting </a:t>
            </a:r>
          </a:p>
          <a:p>
            <a:pPr lvl="1">
              <a:defRPr/>
            </a:pPr>
            <a:r>
              <a:rPr lang="en-US" sz="2400" dirty="0" smtClean="0"/>
              <a:t>I</a:t>
            </a:r>
            <a:r>
              <a:rPr lang="en-US" sz="2400" cap="none" dirty="0" smtClean="0">
                <a:solidFill>
                  <a:schemeClr val="tx1"/>
                </a:solidFill>
              </a:rPr>
              <a:t>deal:  plant direct into the soil</a:t>
            </a:r>
          </a:p>
          <a:p>
            <a:pPr lvl="1">
              <a:defRPr/>
            </a:pPr>
            <a:r>
              <a:rPr lang="en-US" sz="2400" dirty="0" smtClean="0"/>
              <a:t>Accomplished without plowing/disturbing the rest of the field</a:t>
            </a:r>
            <a:endParaRPr lang="en-US" sz="2400" cap="none" dirty="0" smtClean="0">
              <a:solidFill>
                <a:schemeClr val="tx1"/>
              </a:solidFill>
            </a:endParaRPr>
          </a:p>
        </p:txBody>
      </p:sp>
    </p:spTree>
    <p:extLst>
      <p:ext uri="{BB962C8B-B14F-4D97-AF65-F5344CB8AC3E}">
        <p14:creationId xmlns:p14="http://schemas.microsoft.com/office/powerpoint/2010/main" val="20376330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p:cNvSpPr>
            <a:spLocks noGrp="1"/>
          </p:cNvSpPr>
          <p:nvPr>
            <p:ph type="title"/>
          </p:nvPr>
        </p:nvSpPr>
        <p:spPr/>
        <p:txBody>
          <a:bodyPr/>
          <a:lstStyle/>
          <a:p>
            <a:r>
              <a:rPr lang="en-US" sz="4000" dirty="0" smtClean="0">
                <a:solidFill>
                  <a:schemeClr val="tx1"/>
                </a:solidFill>
              </a:rPr>
              <a:t>SANREM Principles and procedures</a:t>
            </a:r>
          </a:p>
        </p:txBody>
      </p:sp>
      <p:sp>
        <p:nvSpPr>
          <p:cNvPr id="3" name="Content Placeholder 2"/>
          <p:cNvSpPr>
            <a:spLocks noGrp="1"/>
          </p:cNvSpPr>
          <p:nvPr>
            <p:ph sz="quarter" idx="1"/>
          </p:nvPr>
        </p:nvSpPr>
        <p:spPr>
          <a:xfrm>
            <a:off x="301625" y="1524000"/>
            <a:ext cx="8156575" cy="4724400"/>
          </a:xfrm>
        </p:spPr>
        <p:txBody>
          <a:bodyPr>
            <a:noAutofit/>
          </a:bodyPr>
          <a:lstStyle/>
          <a:p>
            <a:pPr marL="274320" indent="-274320" fontAlgn="auto">
              <a:spcAft>
                <a:spcPts val="0"/>
              </a:spcAft>
              <a:buFont typeface="Wingdings 2"/>
              <a:buChar char=""/>
              <a:defRPr/>
            </a:pPr>
            <a:r>
              <a:rPr lang="en-US" sz="3200" dirty="0" smtClean="0"/>
              <a:t>Working with partners in the targeted research communities</a:t>
            </a:r>
          </a:p>
          <a:p>
            <a:pPr marL="274320" indent="-274320" fontAlgn="auto">
              <a:spcAft>
                <a:spcPts val="0"/>
              </a:spcAft>
              <a:buFont typeface="Wingdings 2"/>
              <a:buChar char=""/>
              <a:defRPr/>
            </a:pPr>
            <a:r>
              <a:rPr lang="en-US" sz="3200" dirty="0" smtClean="0"/>
              <a:t>Understanding values of activities to community members</a:t>
            </a:r>
          </a:p>
          <a:p>
            <a:pPr marL="274320" indent="-274320" fontAlgn="auto">
              <a:spcAft>
                <a:spcPts val="0"/>
              </a:spcAft>
              <a:buFont typeface="Wingdings 2"/>
              <a:buChar char=""/>
              <a:defRPr/>
            </a:pPr>
            <a:r>
              <a:rPr lang="en-US" sz="3200" dirty="0" smtClean="0"/>
              <a:t>How community members benefit</a:t>
            </a:r>
          </a:p>
          <a:p>
            <a:pPr marL="274320" indent="-274320" fontAlgn="auto">
              <a:spcAft>
                <a:spcPts val="0"/>
              </a:spcAft>
              <a:buFont typeface="Wingdings 2"/>
              <a:buChar char=""/>
              <a:defRPr/>
            </a:pPr>
            <a:r>
              <a:rPr lang="en-US" sz="3200" dirty="0" smtClean="0"/>
              <a:t>Created local advisory councils—why you are here today</a:t>
            </a:r>
          </a:p>
        </p:txBody>
      </p:sp>
    </p:spTree>
    <p:extLst>
      <p:ext uri="{BB962C8B-B14F-4D97-AF65-F5344CB8AC3E}">
        <p14:creationId xmlns:p14="http://schemas.microsoft.com/office/powerpoint/2010/main" val="198636414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1"/>
          <p:cNvSpPr>
            <a:spLocks noGrp="1"/>
          </p:cNvSpPr>
          <p:nvPr>
            <p:ph type="title"/>
          </p:nvPr>
        </p:nvSpPr>
        <p:spPr>
          <a:xfrm>
            <a:off x="457200" y="152400"/>
            <a:ext cx="7620000" cy="1143000"/>
          </a:xfrm>
        </p:spPr>
        <p:txBody>
          <a:bodyPr/>
          <a:lstStyle/>
          <a:p>
            <a:r>
              <a:rPr lang="en-US" sz="4400" dirty="0" smtClean="0">
                <a:solidFill>
                  <a:schemeClr val="tx1"/>
                </a:solidFill>
              </a:rPr>
              <a:t>Principles and procedures</a:t>
            </a:r>
          </a:p>
        </p:txBody>
      </p:sp>
      <p:sp>
        <p:nvSpPr>
          <p:cNvPr id="2" name="Content Placeholder 1"/>
          <p:cNvSpPr>
            <a:spLocks noGrp="1"/>
          </p:cNvSpPr>
          <p:nvPr>
            <p:ph idx="1"/>
          </p:nvPr>
        </p:nvSpPr>
        <p:spPr/>
        <p:txBody>
          <a:bodyPr/>
          <a:lstStyle/>
          <a:p>
            <a:r>
              <a:rPr lang="en-US" dirty="0" smtClean="0"/>
              <a:t>Research Project Objective:</a:t>
            </a:r>
          </a:p>
          <a:p>
            <a:pPr lvl="1"/>
            <a:r>
              <a:rPr lang="en-US" dirty="0" smtClean="0"/>
              <a:t>Develop new knowledge to be applied by community members</a:t>
            </a:r>
          </a:p>
          <a:p>
            <a:r>
              <a:rPr lang="en-US" dirty="0" smtClean="0"/>
              <a:t>Project does not have the resources to provide inputs, means for achieving development on a large scale</a:t>
            </a:r>
          </a:p>
          <a:p>
            <a:r>
              <a:rPr lang="en-US" dirty="0" smtClean="0"/>
              <a:t>Learning partnerships:</a:t>
            </a:r>
          </a:p>
          <a:p>
            <a:pPr lvl="1"/>
            <a:r>
              <a:rPr lang="en-US" dirty="0" smtClean="0"/>
              <a:t>Researchers committed to learning from community members </a:t>
            </a:r>
            <a:endParaRPr lang="en-US" dirty="0"/>
          </a:p>
          <a:p>
            <a:pPr lvl="2"/>
            <a:r>
              <a:rPr lang="en-US" dirty="0" smtClean="0"/>
              <a:t>Production systems and way of life</a:t>
            </a:r>
            <a:endParaRPr lang="en-US" dirty="0"/>
          </a:p>
          <a:p>
            <a:pPr lvl="1"/>
            <a:r>
              <a:rPr lang="en-US" dirty="0" smtClean="0"/>
              <a:t>Communities should benefit by</a:t>
            </a:r>
          </a:p>
          <a:p>
            <a:pPr lvl="2"/>
            <a:r>
              <a:rPr lang="en-US" dirty="0" smtClean="0"/>
              <a:t>Learning about their resources, potentials</a:t>
            </a:r>
          </a:p>
          <a:p>
            <a:pPr lvl="2"/>
            <a:r>
              <a:rPr lang="en-US" dirty="0" smtClean="0"/>
              <a:t>How to build more sustainable and profitable systems</a:t>
            </a:r>
            <a:endParaRPr lang="en-US" dirty="0"/>
          </a:p>
        </p:txBody>
      </p:sp>
    </p:spTree>
    <p:extLst>
      <p:ext uri="{BB962C8B-B14F-4D97-AF65-F5344CB8AC3E}">
        <p14:creationId xmlns:p14="http://schemas.microsoft.com/office/powerpoint/2010/main" val="318529821"/>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djacency">
  <a:themeElements>
    <a:clrScheme name="Custom 1">
      <a:dk1>
        <a:sysClr val="windowText" lastClr="000000"/>
      </a:dk1>
      <a:lt1>
        <a:sysClr val="window" lastClr="FFFFFF"/>
      </a:lt1>
      <a:dk2>
        <a:srgbClr val="3E3D2D"/>
      </a:dk2>
      <a:lt2>
        <a:srgbClr val="CAF278"/>
      </a:lt2>
      <a:accent1>
        <a:srgbClr val="94C600"/>
      </a:accent1>
      <a:accent2>
        <a:srgbClr val="6F9400"/>
      </a:accent2>
      <a:accent3>
        <a:srgbClr val="FF6700"/>
      </a:accent3>
      <a:accent4>
        <a:srgbClr val="909465"/>
      </a:accent4>
      <a:accent5>
        <a:srgbClr val="956B43"/>
      </a:accent5>
      <a:accent6>
        <a:srgbClr val="FEA022"/>
      </a:accent6>
      <a:hlink>
        <a:srgbClr val="E68200"/>
      </a:hlink>
      <a:folHlink>
        <a:srgbClr val="FFA94A"/>
      </a:folHlink>
    </a:clrScheme>
    <a:fontScheme name="Office">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djacency">
      <a:fillStyleLst>
        <a:solidFill>
          <a:schemeClr val="phClr"/>
        </a:solidFill>
        <a:solidFill>
          <a:schemeClr val="phClr">
            <a:tint val="55000"/>
          </a:schemeClr>
        </a:solidFill>
        <a:solidFill>
          <a:schemeClr val="phClr"/>
        </a:soli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outerShdw blurRad="50800" dist="25400" algn="bl" rotWithShape="0">
              <a:srgbClr val="000000">
                <a:alpha val="60000"/>
              </a:srgbClr>
            </a:outerShdw>
          </a:effectLst>
        </a:effectStyle>
        <a:effectStyle>
          <a:effectLst/>
          <a:scene3d>
            <a:camera prst="orthographicFront">
              <a:rot lat="0" lon="0" rev="0"/>
            </a:camera>
            <a:lightRig rig="brightRoom" dir="tl">
              <a:rot lat="0" lon="0" rev="1800000"/>
            </a:lightRig>
          </a:scene3d>
          <a:sp3d contourW="10160" prstMaterial="dkEdge">
            <a:bevelT w="38100" h="50800" prst="angle"/>
            <a:contourClr>
              <a:schemeClr val="phClr">
                <a:shade val="40000"/>
                <a:satMod val="150000"/>
              </a:schemeClr>
            </a:contourClr>
          </a:sp3d>
        </a:effectStyle>
      </a:effectStyleLst>
      <a:bgFillStyleLst>
        <a:solidFill>
          <a:schemeClr val="phClr"/>
        </a:solidFill>
        <a:gradFill rotWithShape="1">
          <a:gsLst>
            <a:gs pos="0">
              <a:schemeClr val="phClr">
                <a:tint val="90000"/>
              </a:schemeClr>
            </a:gs>
            <a:gs pos="75000">
              <a:schemeClr val="phClr">
                <a:shade val="100000"/>
                <a:satMod val="115000"/>
              </a:schemeClr>
            </a:gs>
            <a:gs pos="100000">
              <a:schemeClr val="phClr">
                <a:shade val="70000"/>
                <a:satMod val="130000"/>
              </a:schemeClr>
            </a:gs>
          </a:gsLst>
          <a:path path="circle">
            <a:fillToRect l="20000" t="50000" r="100000" b="50000"/>
          </a:path>
        </a:gradFill>
        <a:blipFill rotWithShape="1">
          <a:blip xmlns:r="http://schemas.openxmlformats.org/officeDocument/2006/relationships" r:embed="rId1">
            <a:duotone>
              <a:schemeClr val="phClr">
                <a:tint val="97000"/>
              </a:schemeClr>
              <a:schemeClr val="phClr">
                <a:shade val="96000"/>
              </a:schemeClr>
            </a:duotone>
          </a:blip>
          <a:tile tx="0" ty="0" sx="32000" sy="32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Adjacency</Template>
  <TotalTime>10223</TotalTime>
  <Words>2484</Words>
  <Application>Microsoft Office PowerPoint</Application>
  <PresentationFormat>On-screen Show (4:3)</PresentationFormat>
  <Paragraphs>498</Paragraphs>
  <Slides>37</Slides>
  <Notes>19</Notes>
  <HiddenSlides>0</HiddenSlides>
  <MMClips>0</MMClips>
  <ScaleCrop>false</ScaleCrop>
  <HeadingPairs>
    <vt:vector size="4" baseType="variant">
      <vt:variant>
        <vt:lpstr>Theme</vt:lpstr>
      </vt:variant>
      <vt:variant>
        <vt:i4>1</vt:i4>
      </vt:variant>
      <vt:variant>
        <vt:lpstr>Slide Titles</vt:lpstr>
      </vt:variant>
      <vt:variant>
        <vt:i4>37</vt:i4>
      </vt:variant>
    </vt:vector>
  </HeadingPairs>
  <TitlesOfParts>
    <vt:vector size="38" baseType="lpstr">
      <vt:lpstr>Adjacency</vt:lpstr>
      <vt:lpstr>    Technology Networks for Conservation Agriculture: Kitale, Kenya</vt:lpstr>
      <vt:lpstr>What is the project?</vt:lpstr>
      <vt:lpstr>Who are the implementing partners?</vt:lpstr>
      <vt:lpstr>Core Principles of Conservation Agriculture</vt:lpstr>
      <vt:lpstr>Mix and rotate crops</vt:lpstr>
      <vt:lpstr>Maintaining crop cover</vt:lpstr>
      <vt:lpstr>Minimizing Tillage</vt:lpstr>
      <vt:lpstr>SANREM Principles and procedures</vt:lpstr>
      <vt:lpstr>Principles and procedures</vt:lpstr>
      <vt:lpstr>Principles and procedures</vt:lpstr>
      <vt:lpstr>What is conservation tillage?</vt:lpstr>
      <vt:lpstr> Why practice conservation tillage on your land? </vt:lpstr>
      <vt:lpstr>Practical benefits</vt:lpstr>
      <vt:lpstr>Where we are in the process</vt:lpstr>
      <vt:lpstr>Types of CA Tillage Methods</vt:lpstr>
      <vt:lpstr>Additional Types of CA</vt:lpstr>
      <vt:lpstr>PowerPoint Presentation</vt:lpstr>
      <vt:lpstr>Bare soil = BAD</vt:lpstr>
      <vt:lpstr>Researching Technology Networks for CA</vt:lpstr>
      <vt:lpstr>Research Process</vt:lpstr>
      <vt:lpstr>Research Aims</vt:lpstr>
      <vt:lpstr>Farmer Involvement in Agricultural Networks</vt:lpstr>
      <vt:lpstr>Key Resource Contacts for Farmers</vt:lpstr>
      <vt:lpstr>Key Information Contacts for Farmers</vt:lpstr>
      <vt:lpstr>Network Structure</vt:lpstr>
      <vt:lpstr>Knowledge and Beliefs about Agricultural Production</vt:lpstr>
      <vt:lpstr>Disaggregating Knowledge and Beliefs about Agricultural Production</vt:lpstr>
      <vt:lpstr>Knowledge and Beliefs about Agricultural Production </vt:lpstr>
      <vt:lpstr>Rotating Crops is Best Practice</vt:lpstr>
      <vt:lpstr>One Should Maintain a Permanent Crop Cover</vt:lpstr>
      <vt:lpstr>Tillage Causes Land Degradation</vt:lpstr>
      <vt:lpstr>Impact of Extension Contact on Knowledge and Beliefs</vt:lpstr>
      <vt:lpstr>Impact of Extension Contact on Knowledge and Beliefs</vt:lpstr>
      <vt:lpstr>Mapping Knowledge and Beliefs in agricultural Production Networks</vt:lpstr>
      <vt:lpstr>“Tillage causes land degradation”</vt:lpstr>
      <vt:lpstr>“One should maintain a permanent crop cover”</vt:lpstr>
      <vt:lpstr>How can we use this information to promote CA within the agricultural production network?</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Social Networks For Agricultural Development and Food Security: Preliminary Findings from Eastern Uganda</dc:title>
  <dc:creator>Windows User</dc:creator>
  <cp:lastModifiedBy>Windows User</cp:lastModifiedBy>
  <cp:revision>311</cp:revision>
  <cp:lastPrinted>2011-10-24T19:01:24Z</cp:lastPrinted>
  <dcterms:created xsi:type="dcterms:W3CDTF">2011-04-25T16:11:19Z</dcterms:created>
  <dcterms:modified xsi:type="dcterms:W3CDTF">2012-02-24T21:20:09Z</dcterms:modified>
</cp:coreProperties>
</file>